
<file path=[Content_Types].xml><?xml version="1.0" encoding="utf-8"?>
<Types xmlns="http://schemas.openxmlformats.org/package/2006/content-types">
  <Default Extension="png" ContentType="image/png"/>
  <Default Extension="pdf" ContentType="application/pd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handoutMasterIdLst>
    <p:handoutMasterId r:id="rId32"/>
  </p:handoutMasterIdLst>
  <p:sldIdLst>
    <p:sldId id="280" r:id="rId5"/>
    <p:sldId id="281" r:id="rId6"/>
    <p:sldId id="282" r:id="rId7"/>
    <p:sldId id="283" r:id="rId8"/>
    <p:sldId id="284" r:id="rId9"/>
    <p:sldId id="286" r:id="rId10"/>
    <p:sldId id="287" r:id="rId11"/>
    <p:sldId id="288" r:id="rId12"/>
    <p:sldId id="289" r:id="rId13"/>
    <p:sldId id="290" r:id="rId14"/>
    <p:sldId id="291" r:id="rId15"/>
    <p:sldId id="292" r:id="rId16"/>
    <p:sldId id="293" r:id="rId17"/>
    <p:sldId id="294" r:id="rId18"/>
    <p:sldId id="295" r:id="rId19"/>
    <p:sldId id="296" r:id="rId20"/>
    <p:sldId id="297" r:id="rId21"/>
    <p:sldId id="298" r:id="rId22"/>
    <p:sldId id="299" r:id="rId23"/>
    <p:sldId id="305" r:id="rId24"/>
    <p:sldId id="302" r:id="rId25"/>
    <p:sldId id="306" r:id="rId26"/>
    <p:sldId id="307" r:id="rId27"/>
    <p:sldId id="309" r:id="rId28"/>
    <p:sldId id="310" r:id="rId29"/>
    <p:sldId id="311" r:id="rId30"/>
  </p:sldIdLst>
  <p:sldSz cx="9144000" cy="6858000" type="screen4x3"/>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4F78DF"/>
    <a:srgbClr val="128CAB"/>
    <a:srgbClr val="0E6980"/>
    <a:srgbClr val="585E5E"/>
    <a:srgbClr val="365D75"/>
    <a:srgbClr val="CC302F"/>
    <a:srgbClr val="D96D37"/>
    <a:srgbClr val="E8A835"/>
    <a:srgbClr val="B9B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10" autoAdjust="0"/>
    <p:restoredTop sz="87086" autoAdjust="0"/>
  </p:normalViewPr>
  <p:slideViewPr>
    <p:cSldViewPr>
      <p:cViewPr varScale="1">
        <p:scale>
          <a:sx n="87" d="100"/>
          <a:sy n="87" d="100"/>
        </p:scale>
        <p:origin x="-1362" y="-90"/>
      </p:cViewPr>
      <p:guideLst>
        <p:guide orient="horz" pos="2544"/>
        <p:guide orient="horz" pos="144"/>
        <p:guide orient="horz" pos="4176"/>
        <p:guide orient="horz" pos="912"/>
        <p:guide orient="horz" pos="720"/>
        <p:guide pos="2880"/>
        <p:guide pos="192"/>
        <p:guide pos="5568"/>
      </p:guideLst>
    </p:cSldViewPr>
  </p:slideViewPr>
  <p:notesTextViewPr>
    <p:cViewPr>
      <p:scale>
        <a:sx n="1" d="1"/>
        <a:sy n="1" d="1"/>
      </p:scale>
      <p:origin x="0" y="0"/>
    </p:cViewPr>
  </p:notesTextViewPr>
  <p:sorterViewPr>
    <p:cViewPr>
      <p:scale>
        <a:sx n="100" d="100"/>
        <a:sy n="100" d="100"/>
      </p:scale>
      <p:origin x="0" y="3906"/>
    </p:cViewPr>
  </p:sorterViewPr>
  <p:notesViewPr>
    <p:cSldViewPr showGuides="1">
      <p:cViewPr varScale="1">
        <p:scale>
          <a:sx n="78" d="100"/>
          <a:sy n="78" d="100"/>
        </p:scale>
        <p:origin x="-333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AA6B659-74C9-4B4E-B535-BF0D3CACC1B4}" type="datetimeFigureOut">
              <a:rPr lang="en-US" smtClean="0"/>
              <a:pPr/>
              <a:t>10/27/2013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E021A37-53C1-40F1-82A1-28D72E797C95}" type="slidenum">
              <a:rPr lang="en-US" smtClean="0"/>
              <a:pPr/>
              <a:t>‹#›</a:t>
            </a:fld>
            <a:endParaRPr lang="en-US"/>
          </a:p>
        </p:txBody>
      </p:sp>
    </p:spTree>
    <p:extLst>
      <p:ext uri="{BB962C8B-B14F-4D97-AF65-F5344CB8AC3E}">
        <p14:creationId xmlns:p14="http://schemas.microsoft.com/office/powerpoint/2010/main" val="159704618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8082DA-2FA3-436B-946B-08A900211BA0}" type="datetimeFigureOut">
              <a:rPr lang="en-US" smtClean="0"/>
              <a:pPr/>
              <a:t>10/27/2013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74D21E-FC2D-4C2D-A54C-47F1D12D0BDC}" type="slidenum">
              <a:rPr lang="en-US" smtClean="0"/>
              <a:pPr/>
              <a:t>‹#›</a:t>
            </a:fld>
            <a:endParaRPr lang="en-US"/>
          </a:p>
        </p:txBody>
      </p:sp>
    </p:spTree>
    <p:extLst>
      <p:ext uri="{BB962C8B-B14F-4D97-AF65-F5344CB8AC3E}">
        <p14:creationId xmlns:p14="http://schemas.microsoft.com/office/powerpoint/2010/main" val="367581842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44588" y="685800"/>
            <a:ext cx="4572000" cy="3429000"/>
          </a:xfrm>
          <a:ln/>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r>
              <a:rPr lang="en-GB" altLang="en-US" dirty="0" smtClean="0"/>
              <a:t>Here is where we do a live demo.</a:t>
            </a:r>
          </a:p>
          <a:p>
            <a:pPr eaLnBrk="1" hangingPunct="1"/>
            <a:r>
              <a:rPr lang="en-GB" altLang="en-US" dirty="0" smtClean="0"/>
              <a:t>Plug in mbed</a:t>
            </a:r>
          </a:p>
          <a:p>
            <a:pPr eaLnBrk="1" hangingPunct="1"/>
            <a:r>
              <a:rPr lang="en-GB" altLang="en-US" dirty="0" smtClean="0"/>
              <a:t>Go to the website,</a:t>
            </a:r>
          </a:p>
          <a:p>
            <a:pPr eaLnBrk="1" hangingPunct="1"/>
            <a:r>
              <a:rPr lang="en-GB" altLang="en-US" dirty="0" smtClean="0"/>
              <a:t>• Getting Started</a:t>
            </a:r>
          </a:p>
          <a:p>
            <a:pPr eaLnBrk="1" hangingPunct="1"/>
            <a:r>
              <a:rPr lang="en-GB" altLang="en-US" dirty="0" smtClean="0"/>
              <a:t>• Downloading A program</a:t>
            </a:r>
          </a:p>
          <a:p>
            <a:pPr eaLnBrk="1" hangingPunct="1"/>
            <a:r>
              <a:rPr lang="en-GB" altLang="en-US" dirty="0" smtClean="0"/>
              <a:t>• Compiling a Program</a:t>
            </a:r>
          </a:p>
          <a:p>
            <a:pPr eaLnBrk="1" hangingPunct="1"/>
            <a:endParaRPr lang="en-GB" altLang="en-US" dirty="0" smtClean="0"/>
          </a:p>
          <a:p>
            <a:pPr eaLnBrk="1" hangingPunct="1"/>
            <a:r>
              <a:rPr lang="en-GB" altLang="en-US" dirty="0" smtClean="0"/>
              <a:t>Take the tour</a:t>
            </a:r>
          </a:p>
          <a:p>
            <a:pPr eaLnBrk="1" hangingPunct="1"/>
            <a:r>
              <a:rPr lang="en-GB" altLang="en-US" dirty="0" smtClean="0"/>
              <a:t>• Handbook</a:t>
            </a:r>
          </a:p>
          <a:p>
            <a:pPr eaLnBrk="1" hangingPunct="1"/>
            <a:r>
              <a:rPr lang="en-GB" altLang="en-US" dirty="0" smtClean="0"/>
              <a:t>• Components</a:t>
            </a:r>
          </a:p>
          <a:p>
            <a:pPr eaLnBrk="1" hangingPunct="1"/>
            <a:r>
              <a:rPr lang="en-GB" altLang="en-US" dirty="0" smtClean="0"/>
              <a:t>• Forum</a:t>
            </a:r>
          </a:p>
          <a:p>
            <a:pPr eaLnBrk="1" hangingPunct="1"/>
            <a:r>
              <a:rPr lang="en-GB" altLang="en-US" dirty="0" smtClean="0"/>
              <a:t>• Blog</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4" name="Slide Number Placeholder 3"/>
          <p:cNvSpPr>
            <a:spLocks noGrp="1"/>
          </p:cNvSpPr>
          <p:nvPr>
            <p:ph type="sldNum" sz="quarter" idx="5"/>
          </p:nvPr>
        </p:nvSpPr>
        <p:spPr/>
        <p:txBody>
          <a:bodyPr/>
          <a:lstStyle/>
          <a:p>
            <a:pPr>
              <a:defRPr/>
            </a:pPr>
            <a:fld id="{B91E147D-2B30-4C5E-92DB-E494ED6981E0}" type="slidenum">
              <a:rPr lang="en-GB" smtClean="0"/>
              <a:pPr>
                <a:defRPr/>
              </a:pPr>
              <a:t>14</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xfrm>
            <a:off x="1144588" y="685800"/>
            <a:ext cx="4572000" cy="3429000"/>
          </a:xfrm>
          <a:ln/>
        </p:spPr>
      </p:sp>
      <p:sp>
        <p:nvSpPr>
          <p:cNvPr id="788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en-GB" alt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xfrm>
            <a:off x="1144588" y="685800"/>
            <a:ext cx="4572000" cy="3429000"/>
          </a:xfrm>
          <a:ln/>
        </p:spPr>
      </p:sp>
      <p:sp>
        <p:nvSpPr>
          <p:cNvPr id="798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en-GB" alt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1144588" y="685800"/>
            <a:ext cx="4572000" cy="3429000"/>
          </a:xfrm>
          <a:ln/>
        </p:spPr>
      </p:sp>
      <p:sp>
        <p:nvSpPr>
          <p:cNvPr id="808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en-GB" alt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1144588" y="685800"/>
            <a:ext cx="4572000" cy="3429000"/>
          </a:xfrm>
          <a:ln/>
        </p:spPr>
      </p:sp>
      <p:sp>
        <p:nvSpPr>
          <p:cNvPr id="829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en-GB"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1144588" y="685800"/>
            <a:ext cx="4572000" cy="3429000"/>
          </a:xfrm>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en-GB"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1144588" y="685800"/>
            <a:ext cx="4572000" cy="3429000"/>
          </a:xfrm>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r>
              <a:rPr lang="en-GB" altLang="en-US" dirty="0" smtClean="0"/>
              <a:t>When you connect the mbed board, it presents itself as a standard USB Flash disk which the operating system can communicate with. This means that it can be plugged into a PC, Mac or Linux machine with no additional drivers.</a:t>
            </a:r>
          </a:p>
          <a:p>
            <a:pPr eaLnBrk="1" hangingPunct="1"/>
            <a:r>
              <a:rPr lang="en-GB" altLang="en-US" dirty="0" smtClean="0"/>
              <a:t>The flash disk contains an HTML file that, when clicked, will open a web browser and direct you to http://mbed.org, where you can sign up for an account, or log in if you already have one.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1144588" y="685800"/>
            <a:ext cx="4572000" cy="3429000"/>
          </a:xfrm>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r>
              <a:rPr lang="en-GB" altLang="en-US" dirty="0" smtClean="0"/>
              <a:t>On the front page of the mbed website are some useful resources. These are aimed at getting the new user up to speed as quickly as possible.</a:t>
            </a:r>
          </a:p>
          <a:p>
            <a:pPr eaLnBrk="1" hangingPunct="1"/>
            <a:r>
              <a:rPr lang="en-GB" altLang="en-US" dirty="0" smtClean="0"/>
              <a:t>The first of these is a pre-built binary which can be saved to the mbed Microcontroller and run. It is a simple LED blinking program that proves that the binary is being downloaded and run correctly.</a:t>
            </a:r>
          </a:p>
          <a:p>
            <a:pPr eaLnBrk="1" hangingPunct="1"/>
            <a:r>
              <a:rPr lang="en-GB" altLang="en-US" dirty="0" smtClean="0"/>
              <a:t>Next is the getting started guide. This is a walkthrough tour leading all the way through to compiling and running your first simple program.</a:t>
            </a:r>
          </a:p>
          <a:p>
            <a:pPr eaLnBrk="1" hangingPunct="1"/>
            <a:r>
              <a:rPr lang="en-GB" altLang="en-US" dirty="0" smtClean="0"/>
              <a:t>It should be possible for a new user to have run through all these steps in a just a few minutes.</a:t>
            </a:r>
          </a:p>
          <a:p>
            <a:pPr eaLnBrk="1" hangingPunct="1"/>
            <a:endParaRPr lang="en-GB"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xfrm>
            <a:off x="1144588" y="685800"/>
            <a:ext cx="4572000" cy="3429000"/>
          </a:xfrm>
          <a:ln/>
        </p:spPr>
      </p:sp>
      <p:sp>
        <p:nvSpPr>
          <p:cNvPr id="71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r>
              <a:rPr lang="en-GB" altLang="en-US" dirty="0" smtClean="0"/>
              <a:t>The online compiler is a very simple IDE with RVCT installed on the web server back end. All of the options have been </a:t>
            </a:r>
            <a:r>
              <a:rPr lang="en-GB" altLang="en-US" dirty="0" err="1" smtClean="0"/>
              <a:t>preset</a:t>
            </a:r>
            <a:r>
              <a:rPr lang="en-GB" altLang="en-US" dirty="0" smtClean="0"/>
              <a:t> and are not configurable.</a:t>
            </a:r>
          </a:p>
          <a:p>
            <a:pPr eaLnBrk="1" hangingPunct="1"/>
            <a:r>
              <a:rPr lang="en-GB" altLang="en-US" dirty="0" smtClean="0"/>
              <a:t>All the files are stored on the server, and all the editing is done locally, so the only internet traffic is when loading or saving files, or downloading a completed binary.</a:t>
            </a:r>
          </a:p>
          <a:p>
            <a:pPr eaLnBrk="1" hangingPunct="1"/>
            <a:r>
              <a:rPr lang="en-GB" altLang="en-US" dirty="0" smtClean="0"/>
              <a:t>Being a regular compiler its output is what you’d expect. Errors and warnings with line numbers, and hints as to how your code is wrong, or a completed binary, ready to be saved to your mbed Microcontroller.</a:t>
            </a:r>
          </a:p>
          <a:p>
            <a:pPr eaLnBrk="1" hangingPunct="1"/>
            <a:endParaRPr lang="en-GB" altLang="en-US" dirty="0" smtClean="0"/>
          </a:p>
          <a:p>
            <a:pPr eaLnBrk="1" hangingPunct="1"/>
            <a:endParaRPr lang="en-GB" altLang="en-US" dirty="0" smtClean="0"/>
          </a:p>
          <a:p>
            <a:pPr eaLnBrk="1" hangingPunct="1"/>
            <a:endParaRPr lang="en-GB" altLang="en-US" dirty="0" smtClean="0"/>
          </a:p>
          <a:p>
            <a:pPr eaLnBrk="1" hangingPunct="1"/>
            <a:endParaRPr lang="en-GB"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1144588" y="685800"/>
            <a:ext cx="4572000" cy="3429000"/>
          </a:xfrm>
          <a:ln/>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r>
              <a:rPr lang="en-GB" altLang="en-US" dirty="0" smtClean="0"/>
              <a:t>It is important to understand that the USB interface is a separate entity to the microcontroller running the binary.</a:t>
            </a:r>
          </a:p>
          <a:p>
            <a:pPr eaLnBrk="1" hangingPunct="1"/>
            <a:r>
              <a:rPr lang="en-GB" altLang="en-US" dirty="0" smtClean="0"/>
              <a:t>When you save a binary to the mbed flash drive, you have done just that, stored a file on a flash drive. When you press the reset button on the mbed, the last binary file to have been saved onto the flash drive will be loaded into the microcontrollers memory, and run.</a:t>
            </a:r>
          </a:p>
          <a:p>
            <a:pPr eaLnBrk="1" hangingPunct="1"/>
            <a:r>
              <a:rPr lang="en-GB" altLang="en-US" dirty="0" smtClean="0"/>
              <a:t>You can store other types of file on the USB flash disk, they will be ignored. Keep in mind that the flash drive has just 2Mb capacity.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1144588" y="685800"/>
            <a:ext cx="4572000" cy="3429000"/>
          </a:xfrm>
          <a:ln/>
        </p:spPr>
      </p:sp>
      <p:sp>
        <p:nvSpPr>
          <p:cNvPr id="737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en-GB"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1144588" y="685800"/>
            <a:ext cx="4572000" cy="3429000"/>
          </a:xfrm>
          <a:ln/>
        </p:spPr>
      </p:sp>
      <p:sp>
        <p:nvSpPr>
          <p:cNvPr id="74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en-GB"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xfrm>
            <a:off x="1144588" y="685800"/>
            <a:ext cx="4572000" cy="3429000"/>
          </a:xfrm>
          <a:ln/>
        </p:spPr>
      </p:sp>
      <p:sp>
        <p:nvSpPr>
          <p:cNvPr id="757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en-GB"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xfrm>
            <a:off x="1144588" y="685800"/>
            <a:ext cx="4572000" cy="3429000"/>
          </a:xfrm>
          <a:ln/>
        </p:spPr>
      </p:sp>
      <p:sp>
        <p:nvSpPr>
          <p:cNvPr id="76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endParaRPr lang="en-GB"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gi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d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heme">
    <p:bg>
      <p:bgPr>
        <a:solidFill>
          <a:schemeClr val="tx1"/>
        </a:solidFill>
        <a:effectLst/>
      </p:bgPr>
    </p:bg>
    <p:spTree>
      <p:nvGrpSpPr>
        <p:cNvPr id="1" name=""/>
        <p:cNvGrpSpPr/>
        <p:nvPr/>
      </p:nvGrpSpPr>
      <p:grpSpPr>
        <a:xfrm>
          <a:off x="0" y="0"/>
          <a:ext cx="0" cy="0"/>
          <a:chOff x="0" y="0"/>
          <a:chExt cx="0" cy="0"/>
        </a:xfrm>
      </p:grpSpPr>
      <p:pic>
        <p:nvPicPr>
          <p:cNvPr id="1026" name="Picture 2" descr="C:\Users\Frank\Desktop\ARM-Bkg-w-icons.jpg"/>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hidden">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sers\Frank\Desktop\ARM-Bkg-logobig.png"/>
          <p:cNvPicPr>
            <a:picLocks noChangeArrowheads="1"/>
          </p:cNvPicPr>
          <p:nvPr userDrawn="1"/>
        </p:nvPicPr>
        <p:blipFill rotWithShape="1">
          <a:blip r:embed="rId3">
            <a:extLst>
              <a:ext uri="{28A0092B-C50C-407E-A947-70E740481C1C}">
                <a14:useLocalDpi xmlns:a14="http://schemas.microsoft.com/office/drawing/2010/main" val="0"/>
              </a:ext>
            </a:extLst>
          </a:blip>
          <a:srcRect l="35100" t="59733" r="25800" b="33200"/>
          <a:stretch/>
        </p:blipFill>
        <p:spPr bwMode="black">
          <a:xfrm>
            <a:off x="3209544" y="4096512"/>
            <a:ext cx="3575304" cy="4846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Frank\Desktop\ARM-Bkg-logobig.png"/>
          <p:cNvPicPr>
            <a:picLocks noChangeArrowheads="1"/>
          </p:cNvPicPr>
          <p:nvPr userDrawn="1"/>
        </p:nvPicPr>
        <p:blipFill rotWithShape="1">
          <a:blip r:embed="rId3">
            <a:extLst>
              <a:ext uri="{28A0092B-C50C-407E-A947-70E740481C1C}">
                <a14:useLocalDpi xmlns:a14="http://schemas.microsoft.com/office/drawing/2010/main" val="0"/>
              </a:ext>
            </a:extLst>
          </a:blip>
          <a:srcRect l="50700" t="44000" r="25800" b="41467"/>
          <a:stretch/>
        </p:blipFill>
        <p:spPr bwMode="black">
          <a:xfrm>
            <a:off x="4636008" y="3017520"/>
            <a:ext cx="2148840" cy="9966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Frank\Desktop\ARM-Bkg-logobig.png"/>
          <p:cNvPicPr>
            <a:picLocks noChangeArrowheads="1"/>
          </p:cNvPicPr>
          <p:nvPr userDrawn="1"/>
        </p:nvPicPr>
        <p:blipFill rotWithShape="1">
          <a:blip r:embed="rId3">
            <a:extLst>
              <a:ext uri="{28A0092B-C50C-407E-A947-70E740481C1C}">
                <a14:useLocalDpi xmlns:a14="http://schemas.microsoft.com/office/drawing/2010/main" val="0"/>
              </a:ext>
            </a:extLst>
          </a:blip>
          <a:srcRect l="27100" t="26400" r="49200" b="40133"/>
          <a:stretch/>
        </p:blipFill>
        <p:spPr bwMode="gray">
          <a:xfrm>
            <a:off x="2478024" y="1810512"/>
            <a:ext cx="2167128" cy="229514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05800" y="5947816"/>
            <a:ext cx="381000" cy="605384"/>
          </a:xfrm>
          <a:prstGeom prst="rect">
            <a:avLst/>
          </a:prstGeom>
        </p:spPr>
      </p:pic>
      <p:sp>
        <p:nvSpPr>
          <p:cNvPr id="9" name="Title Placeholder 1"/>
          <p:cNvSpPr txBox="1">
            <a:spLocks/>
          </p:cNvSpPr>
          <p:nvPr userDrawn="1"/>
        </p:nvSpPr>
        <p:spPr>
          <a:xfrm>
            <a:off x="0" y="6322541"/>
            <a:ext cx="9144000" cy="535459"/>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3800" b="1" kern="1200">
                <a:solidFill>
                  <a:schemeClr val="bg1"/>
                </a:solidFill>
                <a:effectLst/>
                <a:latin typeface="+mj-lt"/>
                <a:ea typeface="+mj-ea"/>
                <a:cs typeface="+mj-cs"/>
              </a:defRPr>
            </a:lvl1pPr>
          </a:lstStyle>
          <a:p>
            <a:pPr algn="ctr"/>
            <a:r>
              <a:rPr lang="en-US" sz="1800" dirty="0" smtClean="0"/>
              <a:t>The</a:t>
            </a:r>
            <a:r>
              <a:rPr lang="en-US" sz="1800" baseline="0" dirty="0" smtClean="0"/>
              <a:t> Developer Summit at ARM® TechCon™ 2013</a:t>
            </a:r>
            <a:endParaRPr lang="en-US" sz="1800" dirty="0"/>
          </a:p>
        </p:txBody>
      </p:sp>
    </p:spTree>
    <p:extLst>
      <p:ext uri="{BB962C8B-B14F-4D97-AF65-F5344CB8AC3E}">
        <p14:creationId xmlns:p14="http://schemas.microsoft.com/office/powerpoint/2010/main" val="1484020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500"/>
                                        <p:tgtEl>
                                          <p:spTgt spid="1026"/>
                                        </p:tgtEl>
                                      </p:cBhvr>
                                    </p:animEffect>
                                  </p:childTnLst>
                                </p:cTn>
                              </p:par>
                              <p:par>
                                <p:cTn id="8" presetID="47" presetClass="entr" presetSubtype="0"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fade">
                                      <p:cBhvr>
                                        <p:cTn id="10" dur="500"/>
                                        <p:tgtEl>
                                          <p:spTgt spid="1028"/>
                                        </p:tgtEl>
                                      </p:cBhvr>
                                    </p:animEffect>
                                    <p:anim calcmode="lin" valueType="num">
                                      <p:cBhvr>
                                        <p:cTn id="11" dur="500" fill="hold"/>
                                        <p:tgtEl>
                                          <p:spTgt spid="1028"/>
                                        </p:tgtEl>
                                        <p:attrNameLst>
                                          <p:attrName>ppt_x</p:attrName>
                                        </p:attrNameLst>
                                      </p:cBhvr>
                                      <p:tavLst>
                                        <p:tav tm="0">
                                          <p:val>
                                            <p:strVal val="#ppt_x"/>
                                          </p:val>
                                        </p:tav>
                                        <p:tav tm="100000">
                                          <p:val>
                                            <p:strVal val="#ppt_x"/>
                                          </p:val>
                                        </p:tav>
                                      </p:tavLst>
                                    </p:anim>
                                    <p:anim calcmode="lin" valueType="num">
                                      <p:cBhvr>
                                        <p:cTn id="12" dur="500" fill="hold"/>
                                        <p:tgtEl>
                                          <p:spTgt spid="1028"/>
                                        </p:tgtEl>
                                        <p:attrNameLst>
                                          <p:attrName>ppt_y</p:attrName>
                                        </p:attrNameLst>
                                      </p:cBhvr>
                                      <p:tavLst>
                                        <p:tav tm="0">
                                          <p:val>
                                            <p:strVal val="#ppt_y-.1"/>
                                          </p:val>
                                        </p:tav>
                                        <p:tav tm="100000">
                                          <p:val>
                                            <p:strVal val="#ppt_y"/>
                                          </p:val>
                                        </p:tav>
                                      </p:tavLst>
                                    </p:anim>
                                  </p:childTnLst>
                                </p:cTn>
                              </p:par>
                              <p:par>
                                <p:cTn id="13" presetID="12" presetClass="entr" presetSubtype="8" fill="hold" nodeType="withEffect">
                                  <p:stCondLst>
                                    <p:cond delay="5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p:tgtEl>
                                          <p:spTgt spid="8"/>
                                        </p:tgtEl>
                                        <p:attrNameLst>
                                          <p:attrName>ppt_x</p:attrName>
                                        </p:attrNameLst>
                                      </p:cBhvr>
                                      <p:tavLst>
                                        <p:tav tm="0">
                                          <p:val>
                                            <p:strVal val="#ppt_x-#ppt_w*1.125000"/>
                                          </p:val>
                                        </p:tav>
                                        <p:tav tm="100000">
                                          <p:val>
                                            <p:strVal val="#ppt_x"/>
                                          </p:val>
                                        </p:tav>
                                      </p:tavLst>
                                    </p:anim>
                                    <p:animEffect transition="in" filter="wipe(right)">
                                      <p:cBhvr>
                                        <p:cTn id="16" dur="500"/>
                                        <p:tgtEl>
                                          <p:spTgt spid="8"/>
                                        </p:tgtEl>
                                      </p:cBhvr>
                                    </p:animEffect>
                                  </p:childTnLst>
                                </p:cTn>
                              </p:par>
                              <p:par>
                                <p:cTn id="17" presetID="42" presetClass="entr" presetSubtype="0" fill="hold" nodeType="withEffect">
                                  <p:stCondLst>
                                    <p:cond delay="50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anim calcmode="lin" valueType="num">
                                      <p:cBhvr>
                                        <p:cTn id="20" dur="500" fill="hold"/>
                                        <p:tgtEl>
                                          <p:spTgt spid="7"/>
                                        </p:tgtEl>
                                        <p:attrNameLst>
                                          <p:attrName>ppt_x</p:attrName>
                                        </p:attrNameLst>
                                      </p:cBhvr>
                                      <p:tavLst>
                                        <p:tav tm="0">
                                          <p:val>
                                            <p:strVal val="#ppt_x"/>
                                          </p:val>
                                        </p:tav>
                                        <p:tav tm="100000">
                                          <p:val>
                                            <p:strVal val="#ppt_x"/>
                                          </p:val>
                                        </p:tav>
                                      </p:tavLst>
                                    </p:anim>
                                    <p:anim calcmode="lin" valueType="num">
                                      <p:cBhvr>
                                        <p:cTn id="21"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1"/>
        </a:solidFill>
        <a:effectLst/>
      </p:bgPr>
    </p:bg>
    <p:spTree>
      <p:nvGrpSpPr>
        <p:cNvPr id="1" name=""/>
        <p:cNvGrpSpPr/>
        <p:nvPr/>
      </p:nvGrpSpPr>
      <p:grpSpPr>
        <a:xfrm>
          <a:off x="0" y="0"/>
          <a:ext cx="0" cy="0"/>
          <a:chOff x="0" y="0"/>
          <a:chExt cx="0" cy="0"/>
        </a:xfrm>
      </p:grpSpPr>
      <p:pic>
        <p:nvPicPr>
          <p:cNvPr id="7" name="Picture 2" descr="C:\Users\Frank\Desktop\ARM-Bkg-w-icons.jpg"/>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hidden">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304800" y="1905001"/>
            <a:ext cx="8534400" cy="1523999"/>
          </a:xfrm>
        </p:spPr>
        <p:txBody>
          <a:bodyPr anchor="b" anchorCtr="0"/>
          <a:lstStyle>
            <a:lvl1pPr algn="ctr">
              <a:defRPr sz="4400">
                <a:solidFill>
                  <a:schemeClr val="accent3"/>
                </a:solidFill>
              </a:defRPr>
            </a:lvl1pPr>
          </a:lstStyle>
          <a:p>
            <a:r>
              <a:rPr lang="en-US" dirty="0" smtClean="0"/>
              <a:t>Click to edit Master</a:t>
            </a:r>
            <a:br>
              <a:rPr lang="en-US" dirty="0" smtClean="0"/>
            </a:br>
            <a:r>
              <a:rPr lang="en-US" dirty="0" smtClean="0"/>
              <a:t>title style</a:t>
            </a:r>
            <a:endParaRPr lang="en-US" dirty="0"/>
          </a:p>
        </p:txBody>
      </p:sp>
      <p:sp>
        <p:nvSpPr>
          <p:cNvPr id="3" name="Subtitle 2"/>
          <p:cNvSpPr>
            <a:spLocks noGrp="1"/>
          </p:cNvSpPr>
          <p:nvPr>
            <p:ph type="subTitle" idx="1"/>
          </p:nvPr>
        </p:nvSpPr>
        <p:spPr>
          <a:xfrm>
            <a:off x="304800" y="3581400"/>
            <a:ext cx="8534400" cy="1524000"/>
          </a:xfrm>
        </p:spPr>
        <p:txBody>
          <a:bodyPr/>
          <a:lstStyle>
            <a:lvl1pPr marL="0" indent="0" algn="ctr">
              <a:buNone/>
              <a:defRPr>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3074" name="Picture 2" descr="C:\Users\Frank\Desktop\ARM-Bkg-logosmall.png"/>
          <p:cNvPicPr>
            <a:picLocks noChangeArrowheads="1"/>
          </p:cNvPicPr>
          <p:nvPr userDrawn="1"/>
        </p:nvPicPr>
        <p:blipFill rotWithShape="1">
          <a:blip r:embed="rId3">
            <a:extLst>
              <a:ext uri="{28A0092B-C50C-407E-A947-70E740481C1C}">
                <a14:useLocalDpi xmlns:a14="http://schemas.microsoft.com/office/drawing/2010/main" val="0"/>
              </a:ext>
            </a:extLst>
          </a:blip>
          <a:srcRect l="75698" t="80155" r="3333" b="3333"/>
          <a:stretch/>
        </p:blipFill>
        <p:spPr bwMode="auto">
          <a:xfrm>
            <a:off x="6921795" y="5497033"/>
            <a:ext cx="1917406" cy="1132368"/>
          </a:xfrm>
          <a:prstGeom prst="rect">
            <a:avLst/>
          </a:prstGeom>
          <a:noFill/>
          <a:extLst>
            <a:ext uri="{909E8E84-426E-40DD-AFC4-6F175D3DCCD1}">
              <a14:hiddenFill xmlns:a14="http://schemas.microsoft.com/office/drawing/2010/main">
                <a:solidFill>
                  <a:srgbClr val="FFFFFF"/>
                </a:solidFill>
              </a14:hiddenFill>
            </a:ext>
          </a:extLst>
        </p:spPr>
      </p:pic>
      <p:sp>
        <p:nvSpPr>
          <p:cNvPr id="9" name="Title Placeholder 1"/>
          <p:cNvSpPr txBox="1">
            <a:spLocks/>
          </p:cNvSpPr>
          <p:nvPr userDrawn="1"/>
        </p:nvSpPr>
        <p:spPr>
          <a:xfrm>
            <a:off x="0" y="6322541"/>
            <a:ext cx="9144000" cy="535459"/>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3800" b="1" kern="1200">
                <a:solidFill>
                  <a:schemeClr val="bg1"/>
                </a:solidFill>
                <a:effectLst/>
                <a:latin typeface="+mj-lt"/>
                <a:ea typeface="+mj-ea"/>
                <a:cs typeface="+mj-cs"/>
              </a:defRPr>
            </a:lvl1pPr>
          </a:lstStyle>
          <a:p>
            <a:pPr algn="ctr"/>
            <a:r>
              <a:rPr lang="en-US" sz="1800" dirty="0" smtClean="0"/>
              <a:t>The</a:t>
            </a:r>
            <a:r>
              <a:rPr lang="en-US" sz="1800" baseline="0" dirty="0" smtClean="0"/>
              <a:t> Developer Summit at ARM® TechCon™ 2013</a:t>
            </a:r>
            <a:endParaRPr lang="en-US" sz="1800" dirty="0"/>
          </a:p>
        </p:txBody>
      </p:sp>
    </p:spTree>
    <p:extLst>
      <p:ext uri="{BB962C8B-B14F-4D97-AF65-F5344CB8AC3E}">
        <p14:creationId xmlns:p14="http://schemas.microsoft.com/office/powerpoint/2010/main" val="258885756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5882230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098" name="Picture 2" descr="C:\Users\Frank\Desktop\ARM-Bkg-white.jpg"/>
          <p:cNvPicPr preferRelativeResize="0">
            <a:picLocks noChangeArrowheads="1"/>
          </p:cNvPicPr>
          <p:nvPr userDrawn="1"/>
        </p:nvPicPr>
        <mc:AlternateContent xmlns:mc="http://schemas.openxmlformats.org/markup-compatibility/2006">
          <mc:Choice xmlns:ma="http://schemas.microsoft.com/office/mac/drawingml/2008/main" xmlns:mv="urn:schemas-microsoft-com:mac:vml" xmlns="" Requires="ma">
            <p:blipFill>
              <a:blip r:embed="rId2"/>
              <a:srcRect t="14242" b="14242"/>
              <a:stretch>
                <a:fillRect/>
              </a:stretch>
            </p:blipFill>
          </mc:Choice>
          <mc:Fallback>
            <p:blipFill>
              <a:blip r:embed="rId3"/>
              <a:srcRect t="14242" b="14242"/>
              <a:stretch>
                <a:fillRect/>
              </a:stretch>
            </p:blipFill>
          </mc:Fallback>
        </mc:AlternateContent>
        <p:spPr bwMode="hidden">
          <a:xfrm>
            <a:off x="-114" y="-22828"/>
            <a:ext cx="9144116" cy="690360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04800" y="2057400"/>
            <a:ext cx="8607426" cy="1362075"/>
          </a:xfrm>
        </p:spPr>
        <p:txBody>
          <a:bodyPr anchor="b" anchorCtr="0"/>
          <a:lstStyle>
            <a:lvl1pPr algn="ctr">
              <a:defRPr sz="4400" b="1" cap="none" baseline="0">
                <a:solidFill>
                  <a:schemeClr val="accent2"/>
                </a:solidFill>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304800" y="3505200"/>
            <a:ext cx="8607426" cy="1358900"/>
          </a:xfrm>
        </p:spPr>
        <p:txBody>
          <a:bodyPr anchor="t" anchorCtr="0">
            <a:normAutofit/>
          </a:bodyPr>
          <a:lstStyle>
            <a:lvl1pPr marL="0" indent="0" algn="ctr">
              <a:buNone/>
              <a:defRPr sz="2800" cap="none" baseline="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Title Placeholder 1"/>
          <p:cNvSpPr txBox="1">
            <a:spLocks/>
          </p:cNvSpPr>
          <p:nvPr userDrawn="1"/>
        </p:nvSpPr>
        <p:spPr>
          <a:xfrm>
            <a:off x="0" y="6322541"/>
            <a:ext cx="9144000" cy="535459"/>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3800" b="1" kern="1200">
                <a:solidFill>
                  <a:schemeClr val="bg1"/>
                </a:solidFill>
                <a:effectLst/>
                <a:latin typeface="+mj-lt"/>
                <a:ea typeface="+mj-ea"/>
                <a:cs typeface="+mj-cs"/>
              </a:defRPr>
            </a:lvl1pPr>
          </a:lstStyle>
          <a:p>
            <a:pPr algn="ctr"/>
            <a:r>
              <a:rPr lang="en-US" sz="1800" dirty="0" smtClean="0"/>
              <a:t>The</a:t>
            </a:r>
            <a:r>
              <a:rPr lang="en-US" sz="1800" baseline="0" dirty="0" smtClean="0"/>
              <a:t> Developer Summit at ARM® TechCon™ 2013</a:t>
            </a:r>
            <a:endParaRPr lang="en-US" sz="1800" dirty="0"/>
          </a:p>
        </p:txBody>
      </p:sp>
    </p:spTree>
    <p:extLst>
      <p:ext uri="{BB962C8B-B14F-4D97-AF65-F5344CB8AC3E}">
        <p14:creationId xmlns:p14="http://schemas.microsoft.com/office/powerpoint/2010/main" val="96724881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600200"/>
            <a:ext cx="41910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1910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9329255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9915724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730425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2" descr="C:\Users\Frank\Desktop\ARM-Bkg-plain.jpg"/>
          <p:cNvPicPr>
            <a:picLocks noChangeArrowheads="1"/>
          </p:cNvPicPr>
          <p:nvPr userDrawn="1"/>
        </p:nvPicPr>
        <p:blipFill rotWithShape="1">
          <a:blip r:embed="rId9">
            <a:extLst>
              <a:ext uri="{28A0092B-C50C-407E-A947-70E740481C1C}">
                <a14:useLocalDpi xmlns:a14="http://schemas.microsoft.com/office/drawing/2010/main" val="0"/>
              </a:ext>
            </a:extLst>
          </a:blip>
          <a:srcRect b="83889"/>
          <a:stretch/>
        </p:blipFill>
        <p:spPr bwMode="hidden">
          <a:xfrm>
            <a:off x="0" y="0"/>
            <a:ext cx="9144000" cy="1104900"/>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1"/>
          </p:nvPr>
        </p:nvSpPr>
        <p:spPr>
          <a:xfrm>
            <a:off x="304800" y="1447800"/>
            <a:ext cx="8534400" cy="51816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bwMode="ltGray">
          <a:xfrm>
            <a:off x="0" y="1066800"/>
            <a:ext cx="9144000" cy="76200"/>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04800" y="228600"/>
            <a:ext cx="8534400" cy="838200"/>
          </a:xfrm>
          <a:prstGeom prst="rect">
            <a:avLst/>
          </a:prstGeom>
        </p:spPr>
        <p:txBody>
          <a:bodyPr vert="horz" lIns="91440" tIns="45720" rIns="91440" bIns="45720" rtlCol="0" anchor="ctr">
            <a:noAutofit/>
          </a:bodyPr>
          <a:lstStyle/>
          <a:p>
            <a:r>
              <a:rPr lang="en-US" dirty="0" smtClean="0"/>
              <a:t>Click to edit</a:t>
            </a:r>
            <a:br>
              <a:rPr lang="en-US" dirty="0" smtClean="0"/>
            </a:br>
            <a:r>
              <a:rPr lang="en-US" dirty="0" smtClean="0"/>
              <a:t>Master title style</a:t>
            </a:r>
            <a:endParaRPr lang="en-US" dirty="0"/>
          </a:p>
        </p:txBody>
      </p:sp>
      <p:pic>
        <p:nvPicPr>
          <p:cNvPr id="8" name="Picture 2" descr="C:\Users\Frank\Desktop\ARM-Bkg-plain.jpg"/>
          <p:cNvPicPr>
            <a:picLocks noChangeArrowheads="1"/>
          </p:cNvPicPr>
          <p:nvPr userDrawn="1"/>
        </p:nvPicPr>
        <p:blipFill rotWithShape="1">
          <a:blip r:embed="rId9">
            <a:extLst>
              <a:ext uri="{28A0092B-C50C-407E-A947-70E740481C1C}">
                <a14:useLocalDpi xmlns:a14="http://schemas.microsoft.com/office/drawing/2010/main" val="0"/>
              </a:ext>
            </a:extLst>
          </a:blip>
          <a:srcRect b="83889"/>
          <a:stretch/>
        </p:blipFill>
        <p:spPr bwMode="hidden">
          <a:xfrm>
            <a:off x="0" y="6324600"/>
            <a:ext cx="9144000" cy="533400"/>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Placeholder 1"/>
          <p:cNvSpPr txBox="1">
            <a:spLocks/>
          </p:cNvSpPr>
          <p:nvPr userDrawn="1"/>
        </p:nvSpPr>
        <p:spPr>
          <a:xfrm>
            <a:off x="0" y="6322541"/>
            <a:ext cx="9144000" cy="535459"/>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3800" b="1" kern="1200">
                <a:solidFill>
                  <a:schemeClr val="bg1"/>
                </a:solidFill>
                <a:effectLst/>
                <a:latin typeface="+mj-lt"/>
                <a:ea typeface="+mj-ea"/>
                <a:cs typeface="+mj-cs"/>
              </a:defRPr>
            </a:lvl1pPr>
          </a:lstStyle>
          <a:p>
            <a:pPr algn="ctr"/>
            <a:r>
              <a:rPr lang="en-US" sz="1800" dirty="0" smtClean="0"/>
              <a:t>The</a:t>
            </a:r>
            <a:r>
              <a:rPr lang="en-US" sz="1800" baseline="0" dirty="0" smtClean="0"/>
              <a:t> Developer Summit at ARM® TechCon™ 2013</a:t>
            </a:r>
            <a:endParaRPr lang="en-US" sz="1800" dirty="0"/>
          </a:p>
        </p:txBody>
      </p:sp>
    </p:spTree>
    <p:extLst>
      <p:ext uri="{BB962C8B-B14F-4D97-AF65-F5344CB8AC3E}">
        <p14:creationId xmlns:p14="http://schemas.microsoft.com/office/powerpoint/2010/main" val="40680922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iming>
    <p:tnLst>
      <p:par>
        <p:cTn id="1" dur="indefinite" restart="never" nodeType="tmRoot"/>
      </p:par>
    </p:tnLst>
  </p:timing>
  <p:txStyles>
    <p:titleStyle>
      <a:lvl1pPr algn="l" defTabSz="914400" rtl="0" eaLnBrk="1" latinLnBrk="0" hangingPunct="1">
        <a:lnSpc>
          <a:spcPct val="80000"/>
        </a:lnSpc>
        <a:spcBef>
          <a:spcPct val="0"/>
        </a:spcBef>
        <a:buNone/>
        <a:defRPr sz="3800" b="1" kern="1200">
          <a:solidFill>
            <a:schemeClr val="bg1"/>
          </a:solidFill>
          <a:effectLst/>
          <a:latin typeface="+mj-lt"/>
          <a:ea typeface="+mj-ea"/>
          <a:cs typeface="+mj-cs"/>
        </a:defRPr>
      </a:lvl1pPr>
    </p:titleStyle>
    <p:bodyStyle>
      <a:lvl1pPr marL="287338" indent="-287338" algn="l" defTabSz="914400" rtl="0" eaLnBrk="1" latinLnBrk="0" hangingPunct="1">
        <a:lnSpc>
          <a:spcPct val="90000"/>
        </a:lnSpc>
        <a:spcBef>
          <a:spcPts val="2400"/>
        </a:spcBef>
        <a:buSzPct val="90000"/>
        <a:buFontTx/>
        <a:buBlip>
          <a:blip r:embed="rId10"/>
        </a:buBlip>
        <a:tabLst/>
        <a:defRPr sz="2800" kern="1200">
          <a:solidFill>
            <a:schemeClr val="tx1"/>
          </a:solidFill>
          <a:latin typeface="+mn-lt"/>
          <a:ea typeface="+mn-ea"/>
          <a:cs typeface="+mn-cs"/>
        </a:defRPr>
      </a:lvl1pPr>
      <a:lvl2pPr marL="627063" indent="-287338" algn="l" defTabSz="914400" rtl="0" eaLnBrk="1" latinLnBrk="0" hangingPunct="1">
        <a:lnSpc>
          <a:spcPct val="90000"/>
        </a:lnSpc>
        <a:spcBef>
          <a:spcPts val="600"/>
        </a:spcBef>
        <a:buClr>
          <a:schemeClr val="accent1"/>
        </a:buClr>
        <a:buFont typeface="Century Gothic" pitchFamily="34" charset="0"/>
        <a:buChar char="–"/>
        <a:defRPr sz="2000" kern="1200">
          <a:solidFill>
            <a:schemeClr val="tx1"/>
          </a:solidFill>
          <a:latin typeface="+mn-lt"/>
          <a:ea typeface="+mn-ea"/>
          <a:cs typeface="+mn-cs"/>
        </a:defRPr>
      </a:lvl2pPr>
      <a:lvl3pPr marL="966788" indent="-276225" algn="l" defTabSz="914400" rtl="0" eaLnBrk="1" latinLnBrk="0" hangingPunct="1">
        <a:lnSpc>
          <a:spcPct val="90000"/>
        </a:lnSpc>
        <a:spcBef>
          <a:spcPts val="600"/>
        </a:spcBef>
        <a:buClr>
          <a:schemeClr val="accent1"/>
        </a:buClr>
        <a:buFont typeface="Century Gothic" pitchFamily="34" charset="0"/>
        <a:buChar char="–"/>
        <a:defRPr sz="2000" kern="1200">
          <a:solidFill>
            <a:schemeClr val="tx1"/>
          </a:solidFill>
          <a:latin typeface="+mn-lt"/>
          <a:ea typeface="+mn-ea"/>
          <a:cs typeface="+mn-cs"/>
        </a:defRPr>
      </a:lvl3pPr>
      <a:lvl4pPr marL="1319213" indent="-287338" algn="l" defTabSz="914400" rtl="0" eaLnBrk="1" latinLnBrk="0" hangingPunct="1">
        <a:lnSpc>
          <a:spcPct val="90000"/>
        </a:lnSpc>
        <a:spcBef>
          <a:spcPts val="600"/>
        </a:spcBef>
        <a:buClr>
          <a:schemeClr val="accent1"/>
        </a:buClr>
        <a:buFont typeface="Century Gothic" pitchFamily="34" charset="0"/>
        <a:buChar char="–"/>
        <a:defRPr sz="2000" kern="1200">
          <a:solidFill>
            <a:schemeClr val="tx1"/>
          </a:solidFill>
          <a:latin typeface="+mn-lt"/>
          <a:ea typeface="+mn-ea"/>
          <a:cs typeface="+mn-cs"/>
        </a:defRPr>
      </a:lvl4pPr>
      <a:lvl5pPr marL="1604963" indent="-233363" algn="l" defTabSz="914400" rtl="0" eaLnBrk="1" latinLnBrk="0" hangingPunct="1">
        <a:lnSpc>
          <a:spcPct val="90000"/>
        </a:lnSpc>
        <a:spcBef>
          <a:spcPts val="600"/>
        </a:spcBef>
        <a:buClr>
          <a:schemeClr val="accent1"/>
        </a:buClr>
        <a:buFont typeface="Century Gothic"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mbed.org/handbook/I2C"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hyperlink" Target="https://mbed.org/components/LM75B-Temperature-Sensor/"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mbed.org/components/128x32-LCD/" TargetMode="Externa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hyperlink" Target="http://mbed.org/users/chris/code/app-board-LM75B/"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mbed.org/components/HTML5-Websockets/"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ockets.mbed.org/%3cyour_channel%3e/viewer" TargetMode="External"/><Relationship Id="rId2" Type="http://schemas.openxmlformats.org/officeDocument/2006/relationships/hyperlink" Target="http://sockets.mbed.org/demo/viewer"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ockets.mbed.org/summit/viewer" TargetMode="External"/><Relationship Id="rId2" Type="http://schemas.openxmlformats.org/officeDocument/2006/relationships/hyperlink" Target="http://mbed.org/users/sam_grove/code/UbloxModemWebsocketTemperature/"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mbed.org/components/128x32-LCD/" TargetMode="External"/><Relationship Id="rId2" Type="http://schemas.openxmlformats.org/officeDocument/2006/relationships/hyperlink" Target="http://mbed.org/users/sam_grove/code/UbloxModemWebsocketTestReadOnly/" TargetMode="External"/><Relationship Id="rId1" Type="http://schemas.openxmlformats.org/officeDocument/2006/relationships/slideLayout" Target="../slideLayouts/slideLayout3.xml"/><Relationship Id="rId5" Type="http://schemas.openxmlformats.org/officeDocument/2006/relationships/hyperlink" Target="http://mbed.org/users/sam_grove/code/UbloxModemWebsocketTestReadOnlyLCD/" TargetMode="External"/><Relationship Id="rId4" Type="http://schemas.openxmlformats.org/officeDocument/2006/relationships/hyperlink" Target="http://sockets.mbed.org/demo/sender"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mbed.org/cookbook/mbed-application-board" TargetMode="External"/><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p:cNvSpPr>
            <a:spLocks noGrp="1"/>
          </p:cNvSpPr>
          <p:nvPr>
            <p:ph type="title"/>
          </p:nvPr>
        </p:nvSpPr>
        <p:spPr/>
        <p:txBody>
          <a:bodyPr/>
          <a:lstStyle/>
          <a:p>
            <a:pPr eaLnBrk="1" hangingPunct="1"/>
            <a:r>
              <a:rPr lang="en-GB" altLang="en-US" dirty="0" smtClean="0"/>
              <a:t>MBED </a:t>
            </a:r>
            <a:br>
              <a:rPr lang="en-GB" altLang="en-US" dirty="0" smtClean="0"/>
            </a:br>
            <a:r>
              <a:rPr lang="en-GB" altLang="en-US" dirty="0" smtClean="0"/>
              <a:t>Hello World</a:t>
            </a:r>
          </a:p>
        </p:txBody>
      </p:sp>
      <p:sp>
        <p:nvSpPr>
          <p:cNvPr id="6" name="Subtitle 5"/>
          <p:cNvSpPr>
            <a:spLocks noGrp="1"/>
          </p:cNvSpPr>
          <p:nvPr>
            <p:ph type="body" idx="1"/>
          </p:nvPr>
        </p:nvSpPr>
        <p:spPr/>
        <p:txBody>
          <a:bodyPr/>
          <a:lstStyle/>
          <a:p>
            <a:pPr eaLnBrk="1" hangingPunct="1">
              <a:buFont typeface="Arial" pitchFamily="34" charset="0"/>
              <a:buNone/>
              <a:defRPr/>
            </a:pPr>
            <a:r>
              <a:rPr lang="en-GB" dirty="0" smtClean="0"/>
              <a:t>Lab 1</a:t>
            </a:r>
          </a:p>
          <a:p>
            <a:pPr eaLnBrk="1" hangingPunct="1">
              <a:buFont typeface="Arial" pitchFamily="34" charset="0"/>
              <a:buNone/>
              <a:defRPr/>
            </a:pPr>
            <a:r>
              <a:rPr lang="en-GB" dirty="0" smtClean="0"/>
              <a:t>mbed registration and hello world!</a:t>
            </a:r>
            <a:endParaRPr lang="en-GB" dirty="0"/>
          </a:p>
        </p:txBody>
      </p:sp>
    </p:spTree>
    <p:extLst>
      <p:ext uri="{BB962C8B-B14F-4D97-AF65-F5344CB8AC3E}">
        <p14:creationId xmlns:p14="http://schemas.microsoft.com/office/powerpoint/2010/main" val="3127631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7" descr="C:\Users\cstyles\Desktop\photos_from_dan\app_board_front_small_map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 y="3968750"/>
            <a:ext cx="3513138" cy="232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2"/>
          <p:cNvSpPr>
            <a:spLocks noGrp="1" noChangeArrowheads="1"/>
          </p:cNvSpPr>
          <p:nvPr>
            <p:ph type="title"/>
          </p:nvPr>
        </p:nvSpPr>
        <p:spPr/>
        <p:txBody>
          <a:bodyPr/>
          <a:lstStyle/>
          <a:p>
            <a:pPr eaLnBrk="1" hangingPunct="1"/>
            <a:r>
              <a:rPr lang="en-GB" altLang="en-US" smtClean="0"/>
              <a:t>DigitalOut and Analog Input</a:t>
            </a:r>
          </a:p>
        </p:txBody>
      </p:sp>
      <p:sp>
        <p:nvSpPr>
          <p:cNvPr id="27652" name="Content Placeholder 6"/>
          <p:cNvSpPr>
            <a:spLocks noGrp="1"/>
          </p:cNvSpPr>
          <p:nvPr>
            <p:ph idx="1"/>
          </p:nvPr>
        </p:nvSpPr>
        <p:spPr/>
        <p:txBody>
          <a:bodyPr/>
          <a:lstStyle/>
          <a:p>
            <a:pPr eaLnBrk="1" hangingPunct="1"/>
            <a:r>
              <a:rPr lang="en-GB" altLang="en-US" dirty="0" smtClean="0"/>
              <a:t>The </a:t>
            </a:r>
            <a:r>
              <a:rPr lang="en-GB" altLang="en-US" dirty="0" err="1" smtClean="0"/>
              <a:t>AnalogIn</a:t>
            </a:r>
            <a:r>
              <a:rPr lang="en-GB" altLang="en-US" dirty="0" smtClean="0"/>
              <a:t> object returns a normalised float between 0.0 (0.0v) and 1.0 (3.3v)</a:t>
            </a:r>
          </a:p>
          <a:p>
            <a:pPr eaLnBrk="1" hangingPunct="1"/>
            <a:r>
              <a:rPr lang="en-GB" altLang="en-US" dirty="0" smtClean="0"/>
              <a:t>Pot1 is wired between GND (0v) and </a:t>
            </a:r>
            <a:r>
              <a:rPr lang="en-GB" altLang="en-US" dirty="0" err="1" smtClean="0"/>
              <a:t>Vout</a:t>
            </a:r>
            <a:r>
              <a:rPr lang="en-GB" altLang="en-US" dirty="0" smtClean="0"/>
              <a:t> (3.3v), and is connected to pin “p19” – an </a:t>
            </a:r>
            <a:r>
              <a:rPr lang="en-GB" altLang="en-US" dirty="0" err="1" smtClean="0"/>
              <a:t>AnalogIn</a:t>
            </a:r>
            <a:endParaRPr lang="en-GB" altLang="en-US" dirty="0" smtClean="0"/>
          </a:p>
          <a:p>
            <a:pPr eaLnBrk="1" hangingPunct="1"/>
            <a:endParaRPr lang="en-GB" altLang="en-US" dirty="0" smtClean="0"/>
          </a:p>
        </p:txBody>
      </p:sp>
      <p:pic>
        <p:nvPicPr>
          <p:cNvPr id="27653" name="Picture 4" descr="mbed-nxp-lpc1768-pinou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6688" y="3911600"/>
            <a:ext cx="3168650" cy="232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p:cNvSpPr/>
          <p:nvPr/>
        </p:nvSpPr>
        <p:spPr>
          <a:xfrm>
            <a:off x="5138738" y="5676900"/>
            <a:ext cx="979487" cy="358775"/>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Oval 7"/>
          <p:cNvSpPr/>
          <p:nvPr/>
        </p:nvSpPr>
        <p:spPr>
          <a:xfrm>
            <a:off x="1149350" y="5672138"/>
            <a:ext cx="606425" cy="623887"/>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3954413639"/>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GB" altLang="en-US" smtClean="0"/>
              <a:t>Challenge: DigitalOut and Analog Input</a:t>
            </a:r>
          </a:p>
        </p:txBody>
      </p:sp>
      <p:sp>
        <p:nvSpPr>
          <p:cNvPr id="28675" name="Content Placeholder 4"/>
          <p:cNvSpPr>
            <a:spLocks noGrp="1"/>
          </p:cNvSpPr>
          <p:nvPr>
            <p:ph idx="1"/>
          </p:nvPr>
        </p:nvSpPr>
        <p:spPr>
          <a:xfrm>
            <a:off x="304800" y="1447800"/>
            <a:ext cx="8534400" cy="4876800"/>
          </a:xfrm>
        </p:spPr>
        <p:txBody>
          <a:bodyPr>
            <a:normAutofit fontScale="92500" lnSpcReduction="10000"/>
          </a:bodyPr>
          <a:lstStyle/>
          <a:p>
            <a:pPr eaLnBrk="1" hangingPunct="1"/>
            <a:r>
              <a:rPr lang="en-GB" altLang="en-US" dirty="0" smtClean="0"/>
              <a:t>Write a program to give the LED in the first </a:t>
            </a:r>
            <a:r>
              <a:rPr lang="en-GB" altLang="en-US" dirty="0" err="1" smtClean="0"/>
              <a:t>blinky</a:t>
            </a:r>
            <a:r>
              <a:rPr lang="en-GB" altLang="en-US" dirty="0" smtClean="0"/>
              <a:t> program a delay of 0.1-1.1 seconds.</a:t>
            </a:r>
          </a:p>
          <a:p>
            <a:pPr eaLnBrk="1" hangingPunct="1"/>
            <a:endParaRPr lang="en-GB" altLang="en-US" dirty="0" smtClean="0"/>
          </a:p>
          <a:p>
            <a:pPr eaLnBrk="1" hangingPunct="1"/>
            <a:endParaRPr lang="en-GB" altLang="en-US" dirty="0" smtClean="0"/>
          </a:p>
          <a:p>
            <a:pPr eaLnBrk="1" hangingPunct="1"/>
            <a:endParaRPr lang="en-GB" altLang="en-US" dirty="0" smtClean="0"/>
          </a:p>
          <a:p>
            <a:pPr eaLnBrk="1" hangingPunct="1"/>
            <a:endParaRPr lang="en-GB" altLang="en-US" dirty="0" smtClean="0"/>
          </a:p>
          <a:p>
            <a:pPr eaLnBrk="1" hangingPunct="1"/>
            <a:r>
              <a:rPr lang="en-GB" altLang="en-US" dirty="0" smtClean="0"/>
              <a:t>Write a program that turns LED1 on at 0.66v, LED2 on at 1.32v, LED3 on at 1.98v and LED4 at 2.64v</a:t>
            </a:r>
          </a:p>
          <a:p>
            <a:pPr eaLnBrk="1" hangingPunct="1"/>
            <a:r>
              <a:rPr lang="en-GB" altLang="en-US" dirty="0" smtClean="0"/>
              <a:t>Hint: Look at </a:t>
            </a:r>
            <a:r>
              <a:rPr lang="en-GB" altLang="en-US" dirty="0" err="1" smtClean="0"/>
              <a:t>BusOut</a:t>
            </a:r>
            <a:r>
              <a:rPr lang="en-GB" altLang="en-US" dirty="0" smtClean="0"/>
              <a:t> in the mbed Handbook!</a:t>
            </a:r>
          </a:p>
        </p:txBody>
      </p:sp>
      <p:pic>
        <p:nvPicPr>
          <p:cNvPr id="2867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212975"/>
            <a:ext cx="3200400" cy="251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4083854"/>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a:spLocks noGrp="1"/>
          </p:cNvSpPr>
          <p:nvPr>
            <p:ph type="title"/>
          </p:nvPr>
        </p:nvSpPr>
        <p:spPr/>
        <p:txBody>
          <a:bodyPr/>
          <a:lstStyle/>
          <a:p>
            <a:pPr eaLnBrk="1" hangingPunct="1"/>
            <a:r>
              <a:rPr lang="en-GB" altLang="en-US" dirty="0" err="1" smtClean="0"/>
              <a:t>mbed</a:t>
            </a:r>
            <a:r>
              <a:rPr lang="en-GB" altLang="en-US" dirty="0" smtClean="0"/>
              <a:t> </a:t>
            </a:r>
            <a:br>
              <a:rPr lang="en-GB" altLang="en-US" dirty="0" smtClean="0"/>
            </a:br>
            <a:r>
              <a:rPr lang="en-GB" altLang="en-US" dirty="0" smtClean="0"/>
              <a:t>Hello World</a:t>
            </a:r>
          </a:p>
        </p:txBody>
      </p:sp>
      <p:sp>
        <p:nvSpPr>
          <p:cNvPr id="29699" name="Rectangle 3"/>
          <p:cNvSpPr>
            <a:spLocks noGrp="1" noChangeArrowheads="1"/>
          </p:cNvSpPr>
          <p:nvPr>
            <p:ph type="body" idx="1"/>
          </p:nvPr>
        </p:nvSpPr>
        <p:spPr/>
        <p:txBody>
          <a:bodyPr/>
          <a:lstStyle/>
          <a:p>
            <a:pPr eaLnBrk="1" hangingPunct="1">
              <a:lnSpc>
                <a:spcPts val="2100"/>
              </a:lnSpc>
              <a:spcBef>
                <a:spcPct val="30000"/>
              </a:spcBef>
              <a:buClr>
                <a:schemeClr val="hlink"/>
              </a:buClr>
              <a:buFont typeface="Arial" pitchFamily="34" charset="0"/>
              <a:buNone/>
              <a:defRPr/>
            </a:pPr>
            <a:endParaRPr lang="de-DE" sz="2600" dirty="0" smtClean="0"/>
          </a:p>
          <a:p>
            <a:pPr eaLnBrk="1" hangingPunct="1">
              <a:lnSpc>
                <a:spcPts val="2100"/>
              </a:lnSpc>
              <a:spcBef>
                <a:spcPct val="30000"/>
              </a:spcBef>
              <a:buClr>
                <a:schemeClr val="hlink"/>
              </a:buClr>
              <a:buFont typeface="Arial" pitchFamily="34" charset="0"/>
              <a:buNone/>
              <a:defRPr/>
            </a:pPr>
            <a:r>
              <a:rPr lang="de-DE" sz="2600" dirty="0" smtClean="0"/>
              <a:t>Lab 3</a:t>
            </a:r>
          </a:p>
          <a:p>
            <a:pPr eaLnBrk="1" hangingPunct="1">
              <a:lnSpc>
                <a:spcPts val="2100"/>
              </a:lnSpc>
              <a:spcBef>
                <a:spcPct val="30000"/>
              </a:spcBef>
              <a:buClr>
                <a:schemeClr val="hlink"/>
              </a:buClr>
              <a:buFont typeface="Arial" pitchFamily="34" charset="0"/>
              <a:buNone/>
              <a:defRPr/>
            </a:pPr>
            <a:r>
              <a:rPr lang="de-DE" sz="2600" dirty="0" smtClean="0"/>
              <a:t>Rapid Prototyping: Interfacing a sensor</a:t>
            </a:r>
            <a:endParaRPr lang="en-GB" sz="2600" dirty="0" smtClean="0"/>
          </a:p>
        </p:txBody>
      </p:sp>
    </p:spTree>
    <p:extLst>
      <p:ext uri="{BB962C8B-B14F-4D97-AF65-F5344CB8AC3E}">
        <p14:creationId xmlns:p14="http://schemas.microsoft.com/office/powerpoint/2010/main" val="15210043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GB" altLang="en-US" smtClean="0"/>
              <a:t>Interfacing with sensors</a:t>
            </a:r>
          </a:p>
        </p:txBody>
      </p:sp>
      <p:sp>
        <p:nvSpPr>
          <p:cNvPr id="30723" name="Content Placeholder 3"/>
          <p:cNvSpPr>
            <a:spLocks noGrp="1"/>
          </p:cNvSpPr>
          <p:nvPr>
            <p:ph idx="1"/>
          </p:nvPr>
        </p:nvSpPr>
        <p:spPr/>
        <p:txBody>
          <a:bodyPr/>
          <a:lstStyle/>
          <a:p>
            <a:pPr eaLnBrk="1" hangingPunct="1"/>
            <a:r>
              <a:rPr lang="en-GB" altLang="en-US" dirty="0" smtClean="0"/>
              <a:t>A good deal of microcontroller applications require some form of sensors to detect events or conditions in the immediate environment.</a:t>
            </a:r>
          </a:p>
          <a:p>
            <a:pPr eaLnBrk="1" hangingPunct="1"/>
            <a:endParaRPr lang="en-GB" altLang="en-US" dirty="0" smtClean="0"/>
          </a:p>
          <a:p>
            <a:pPr eaLnBrk="1" hangingPunct="1"/>
            <a:r>
              <a:rPr lang="en-GB" altLang="en-US" dirty="0" smtClean="0"/>
              <a:t>This experiment show how to implement a simple temperature sensor.</a:t>
            </a:r>
          </a:p>
          <a:p>
            <a:pPr eaLnBrk="1" hangingPunct="1"/>
            <a:endParaRPr lang="en-GB" altLang="en-US" dirty="0" smtClean="0"/>
          </a:p>
          <a:p>
            <a:pPr eaLnBrk="1" hangingPunct="1"/>
            <a:r>
              <a:rPr lang="en-GB" altLang="en-US" dirty="0" smtClean="0"/>
              <a:t>The sensor in question is the LM75B which has a digital interface using the I2C bus.</a:t>
            </a:r>
          </a:p>
        </p:txBody>
      </p:sp>
    </p:spTree>
    <p:extLst>
      <p:ext uri="{BB962C8B-B14F-4D97-AF65-F5344CB8AC3E}">
        <p14:creationId xmlns:p14="http://schemas.microsoft.com/office/powerpoint/2010/main" val="110305538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GB" altLang="en-US" smtClean="0"/>
              <a:t>Conencting a Sensor</a:t>
            </a:r>
          </a:p>
        </p:txBody>
      </p:sp>
      <p:sp>
        <p:nvSpPr>
          <p:cNvPr id="31747" name="Content Placeholder 2"/>
          <p:cNvSpPr>
            <a:spLocks noGrp="1"/>
          </p:cNvSpPr>
          <p:nvPr>
            <p:ph idx="1"/>
          </p:nvPr>
        </p:nvSpPr>
        <p:spPr/>
        <p:txBody>
          <a:bodyPr/>
          <a:lstStyle/>
          <a:p>
            <a:pPr eaLnBrk="1" hangingPunct="1"/>
            <a:r>
              <a:rPr lang="en-GB" altLang="en-US" dirty="0" smtClean="0"/>
              <a:t>mbed keeps I2C simple, and a library and example exists</a:t>
            </a:r>
          </a:p>
          <a:p>
            <a:pPr lvl="1" eaLnBrk="1" hangingPunct="1"/>
            <a:r>
              <a:rPr lang="en-GB" altLang="en-US" dirty="0" smtClean="0"/>
              <a:t>I2C handbook page - </a:t>
            </a:r>
            <a:r>
              <a:rPr lang="en-GB" altLang="en-US" dirty="0" smtClean="0">
                <a:hlinkClick r:id="rId3"/>
              </a:rPr>
              <a:t>http://mbed.org/handbook/I2C</a:t>
            </a:r>
            <a:r>
              <a:rPr lang="en-GB" altLang="en-US" dirty="0" smtClean="0"/>
              <a:t> </a:t>
            </a:r>
          </a:p>
          <a:p>
            <a:pPr lvl="1"/>
            <a:r>
              <a:rPr lang="en-GB" altLang="en-US" dirty="0" smtClean="0"/>
              <a:t>LM75B Component</a:t>
            </a:r>
            <a:br>
              <a:rPr lang="en-GB" altLang="en-US" dirty="0" smtClean="0"/>
            </a:br>
            <a:r>
              <a:rPr lang="en-US" dirty="0" smtClean="0">
                <a:hlinkClick r:id="rId4"/>
              </a:rPr>
              <a:t>https</a:t>
            </a:r>
            <a:r>
              <a:rPr lang="en-US" dirty="0">
                <a:hlinkClick r:id="rId4"/>
              </a:rPr>
              <a:t>://mbed.org/components/LM75B-Temperature-Sensor/</a:t>
            </a:r>
            <a:endParaRPr lang="en-GB" altLang="en-US" dirty="0" smtClean="0"/>
          </a:p>
          <a:p>
            <a:pPr lvl="1" eaLnBrk="1" hangingPunct="1">
              <a:buFont typeface="Arial" charset="0"/>
              <a:buNone/>
            </a:pPr>
            <a:endParaRPr lang="en-GB" altLang="en-US" dirty="0" smtClean="0"/>
          </a:p>
          <a:p>
            <a:pPr lvl="1" eaLnBrk="1" hangingPunct="1">
              <a:buFont typeface="Arial" charset="0"/>
              <a:buNone/>
            </a:pPr>
            <a:endParaRPr lang="en-GB" altLang="en-US" dirty="0" smtClean="0"/>
          </a:p>
          <a:p>
            <a:pPr lvl="1" eaLnBrk="1" hangingPunct="1"/>
            <a:endParaRPr lang="en-GB" altLang="en-US" dirty="0" smtClean="0"/>
          </a:p>
        </p:txBody>
      </p:sp>
      <p:pic>
        <p:nvPicPr>
          <p:cNvPr id="3174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2863" y="3490913"/>
            <a:ext cx="4638675" cy="240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481899"/>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GB" altLang="en-US" smtClean="0"/>
              <a:t>Challenge : Interfacing with sensors</a:t>
            </a:r>
          </a:p>
        </p:txBody>
      </p:sp>
      <p:sp>
        <p:nvSpPr>
          <p:cNvPr id="32771" name="Content Placeholder 3"/>
          <p:cNvSpPr>
            <a:spLocks noGrp="1"/>
          </p:cNvSpPr>
          <p:nvPr>
            <p:ph idx="1"/>
          </p:nvPr>
        </p:nvSpPr>
        <p:spPr/>
        <p:txBody>
          <a:bodyPr/>
          <a:lstStyle/>
          <a:p>
            <a:pPr eaLnBrk="1" hangingPunct="1"/>
            <a:r>
              <a:rPr lang="en-GB" altLang="en-US" dirty="0" smtClean="0"/>
              <a:t>Write a program that turns LED1 on at 26°C, LED2 at 27°C, LED3 and 28°C and LED4 at 29°C.</a:t>
            </a:r>
          </a:p>
          <a:p>
            <a:pPr eaLnBrk="1" hangingPunct="1"/>
            <a:endParaRPr lang="en-GB" altLang="en-US" dirty="0" smtClean="0"/>
          </a:p>
          <a:p>
            <a:pPr eaLnBrk="1" hangingPunct="1"/>
            <a:r>
              <a:rPr lang="en-GB" altLang="en-US" dirty="0" smtClean="0"/>
              <a:t>As an extended challenge, add Min/Max recordings to the program</a:t>
            </a:r>
          </a:p>
          <a:p>
            <a:pPr eaLnBrk="1" hangingPunct="1"/>
            <a:endParaRPr lang="en-GB" altLang="en-US" dirty="0"/>
          </a:p>
          <a:p>
            <a:pPr eaLnBrk="1" hangingPunct="1"/>
            <a:r>
              <a:rPr lang="en-GB" altLang="en-US" dirty="0" smtClean="0"/>
              <a:t>Repeat in Fahrenheit</a:t>
            </a:r>
          </a:p>
        </p:txBody>
      </p:sp>
    </p:spTree>
    <p:extLst>
      <p:ext uri="{BB962C8B-B14F-4D97-AF65-F5344CB8AC3E}">
        <p14:creationId xmlns:p14="http://schemas.microsoft.com/office/powerpoint/2010/main" val="3070422870"/>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a:spLocks noGrp="1"/>
          </p:cNvSpPr>
          <p:nvPr>
            <p:ph type="title"/>
          </p:nvPr>
        </p:nvSpPr>
        <p:spPr/>
        <p:txBody>
          <a:bodyPr/>
          <a:lstStyle/>
          <a:p>
            <a:pPr eaLnBrk="1" hangingPunct="1"/>
            <a:r>
              <a:rPr lang="en-GB" altLang="en-US" dirty="0" err="1" smtClean="0"/>
              <a:t>mbed</a:t>
            </a:r>
            <a:r>
              <a:rPr lang="en-GB" altLang="en-US" dirty="0" smtClean="0"/>
              <a:t> </a:t>
            </a:r>
            <a:br>
              <a:rPr lang="en-GB" altLang="en-US" dirty="0" smtClean="0"/>
            </a:br>
            <a:r>
              <a:rPr lang="en-GB" altLang="en-US" dirty="0" smtClean="0"/>
              <a:t>Hello World</a:t>
            </a:r>
          </a:p>
        </p:txBody>
      </p:sp>
      <p:sp>
        <p:nvSpPr>
          <p:cNvPr id="33795" name="Rectangle 3"/>
          <p:cNvSpPr>
            <a:spLocks noGrp="1" noChangeArrowheads="1"/>
          </p:cNvSpPr>
          <p:nvPr>
            <p:ph type="body" idx="1"/>
          </p:nvPr>
        </p:nvSpPr>
        <p:spPr/>
        <p:txBody>
          <a:bodyPr/>
          <a:lstStyle/>
          <a:p>
            <a:pPr eaLnBrk="1" hangingPunct="1">
              <a:lnSpc>
                <a:spcPts val="2100"/>
              </a:lnSpc>
              <a:spcBef>
                <a:spcPct val="30000"/>
              </a:spcBef>
              <a:buClr>
                <a:schemeClr val="hlink"/>
              </a:buClr>
              <a:buFont typeface="Arial" pitchFamily="34" charset="0"/>
              <a:buNone/>
              <a:defRPr/>
            </a:pPr>
            <a:endParaRPr lang="de-DE" sz="2600" dirty="0" smtClean="0"/>
          </a:p>
          <a:p>
            <a:pPr eaLnBrk="1" hangingPunct="1">
              <a:lnSpc>
                <a:spcPts val="2100"/>
              </a:lnSpc>
              <a:spcBef>
                <a:spcPct val="30000"/>
              </a:spcBef>
              <a:buClr>
                <a:schemeClr val="hlink"/>
              </a:buClr>
              <a:buFont typeface="Arial" pitchFamily="34" charset="0"/>
              <a:buNone/>
              <a:defRPr/>
            </a:pPr>
            <a:r>
              <a:rPr lang="de-DE" sz="2600" dirty="0" smtClean="0"/>
              <a:t>Lab 4</a:t>
            </a:r>
          </a:p>
          <a:p>
            <a:pPr eaLnBrk="1" hangingPunct="1">
              <a:lnSpc>
                <a:spcPts val="2100"/>
              </a:lnSpc>
              <a:spcBef>
                <a:spcPct val="30000"/>
              </a:spcBef>
              <a:buClr>
                <a:schemeClr val="hlink"/>
              </a:buClr>
              <a:buFont typeface="Arial" pitchFamily="34" charset="0"/>
              <a:buNone/>
              <a:defRPr/>
            </a:pPr>
            <a:r>
              <a:rPr lang="de-DE" sz="2600" dirty="0" smtClean="0"/>
              <a:t>Rapid Prototyping: Output device, Text LCD</a:t>
            </a:r>
            <a:endParaRPr lang="en-GB" sz="2600" dirty="0" smtClean="0"/>
          </a:p>
        </p:txBody>
      </p:sp>
    </p:spTree>
    <p:extLst>
      <p:ext uri="{BB962C8B-B14F-4D97-AF65-F5344CB8AC3E}">
        <p14:creationId xmlns:p14="http://schemas.microsoft.com/office/powerpoint/2010/main" val="2900281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GB" altLang="en-US" smtClean="0"/>
              <a:t>Output device, LCD</a:t>
            </a:r>
          </a:p>
        </p:txBody>
      </p:sp>
      <p:sp>
        <p:nvSpPr>
          <p:cNvPr id="34819" name="Content Placeholder 3"/>
          <p:cNvSpPr>
            <a:spLocks noGrp="1"/>
          </p:cNvSpPr>
          <p:nvPr>
            <p:ph idx="1"/>
          </p:nvPr>
        </p:nvSpPr>
        <p:spPr/>
        <p:txBody>
          <a:bodyPr/>
          <a:lstStyle/>
          <a:p>
            <a:pPr eaLnBrk="1" hangingPunct="1"/>
            <a:r>
              <a:rPr lang="en-GB" altLang="en-US" dirty="0" smtClean="0"/>
              <a:t>It is not uncommon for devices that are embedded to have some sort of user interface, or display output.</a:t>
            </a:r>
          </a:p>
          <a:p>
            <a:pPr eaLnBrk="1" hangingPunct="1"/>
            <a:endParaRPr lang="en-GB" altLang="en-US" dirty="0" smtClean="0"/>
          </a:p>
          <a:p>
            <a:pPr eaLnBrk="1" hangingPunct="1"/>
            <a:r>
              <a:rPr lang="en-GB" altLang="en-US" dirty="0" smtClean="0"/>
              <a:t>This example shows an LCD  connected to mbed and be driven simply from software.</a:t>
            </a:r>
          </a:p>
        </p:txBody>
      </p:sp>
    </p:spTree>
    <p:extLst>
      <p:ext uri="{BB962C8B-B14F-4D97-AF65-F5344CB8AC3E}">
        <p14:creationId xmlns:p14="http://schemas.microsoft.com/office/powerpoint/2010/main" val="3058397552"/>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GB" altLang="en-US" smtClean="0"/>
              <a:t>Connecting up the TextLCD</a:t>
            </a:r>
          </a:p>
        </p:txBody>
      </p:sp>
      <p:sp>
        <p:nvSpPr>
          <p:cNvPr id="35843" name="Rectangle 3"/>
          <p:cNvSpPr>
            <a:spLocks noGrp="1" noChangeArrowheads="1"/>
          </p:cNvSpPr>
          <p:nvPr>
            <p:ph idx="1"/>
          </p:nvPr>
        </p:nvSpPr>
        <p:spPr>
          <a:xfrm>
            <a:off x="304800" y="1447800"/>
            <a:ext cx="8534400" cy="4876800"/>
          </a:xfrm>
        </p:spPr>
        <p:txBody>
          <a:bodyPr>
            <a:normAutofit lnSpcReduction="10000"/>
          </a:bodyPr>
          <a:lstStyle/>
          <a:p>
            <a:pPr eaLnBrk="1" hangingPunct="1"/>
            <a:r>
              <a:rPr lang="en-GB" altLang="en-US" dirty="0" smtClean="0"/>
              <a:t>The LCD module has an SPI interface and a few digital outputs for reset, chips select and so on</a:t>
            </a:r>
          </a:p>
          <a:p>
            <a:pPr lvl="1" eaLnBrk="1" hangingPunct="1"/>
            <a:endParaRPr lang="en-GB" altLang="en-US" dirty="0" smtClean="0"/>
          </a:p>
          <a:p>
            <a:pPr lvl="1" eaLnBrk="1" hangingPunct="1"/>
            <a:endParaRPr lang="en-GB" altLang="en-US" dirty="0" smtClean="0"/>
          </a:p>
          <a:p>
            <a:pPr eaLnBrk="1" hangingPunct="1"/>
            <a:endParaRPr lang="en-GB" altLang="en-US" dirty="0" smtClean="0"/>
          </a:p>
          <a:p>
            <a:pPr eaLnBrk="1" hangingPunct="1">
              <a:buFont typeface="Arial" charset="0"/>
              <a:buNone/>
            </a:pPr>
            <a:endParaRPr lang="en-GB" altLang="en-US" dirty="0" smtClean="0"/>
          </a:p>
          <a:p>
            <a:pPr eaLnBrk="1" hangingPunct="1"/>
            <a:endParaRPr lang="en-GB" altLang="en-US" dirty="0" smtClean="0"/>
          </a:p>
          <a:p>
            <a:pPr eaLnBrk="1" hangingPunct="1"/>
            <a:r>
              <a:rPr lang="en-GB" altLang="en-US" dirty="0" smtClean="0"/>
              <a:t>mbed keeps it simple</a:t>
            </a:r>
          </a:p>
          <a:p>
            <a:pPr lvl="1" eaLnBrk="1" hangingPunct="1"/>
            <a:r>
              <a:rPr lang="en-GB" altLang="en-US" dirty="0" smtClean="0"/>
              <a:t>Standard C/C++ interface via </a:t>
            </a:r>
            <a:r>
              <a:rPr lang="en-GB" altLang="en-US" dirty="0" err="1" smtClean="0"/>
              <a:t>printf</a:t>
            </a:r>
            <a:endParaRPr lang="en-GB" altLang="en-US" dirty="0" smtClean="0"/>
          </a:p>
          <a:p>
            <a:pPr lvl="1"/>
            <a:r>
              <a:rPr lang="en-US" dirty="0">
                <a:hlinkClick r:id="rId2"/>
              </a:rPr>
              <a:t>https://mbed.org/components/128x32-LCD/</a:t>
            </a:r>
            <a:endParaRPr lang="en-GB" altLang="en-US" dirty="0" smtClean="0"/>
          </a:p>
        </p:txBody>
      </p:sp>
      <p:pic>
        <p:nvPicPr>
          <p:cNvPr id="35844" name="Picture 5" descr="C:\Users\cstyles\Desktop\photos_from_dan\app_board_front_smal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888" y="2447925"/>
            <a:ext cx="33909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862013" y="2470150"/>
            <a:ext cx="1092200" cy="1733550"/>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3584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2800" y="2444750"/>
            <a:ext cx="3370263" cy="205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990456"/>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GB" altLang="en-US" smtClean="0"/>
              <a:t>Challenge: Digital Thermometer</a:t>
            </a:r>
          </a:p>
        </p:txBody>
      </p:sp>
      <p:sp>
        <p:nvSpPr>
          <p:cNvPr id="36867" name="Content Placeholder 3"/>
          <p:cNvSpPr>
            <a:spLocks noGrp="1"/>
          </p:cNvSpPr>
          <p:nvPr>
            <p:ph idx="1"/>
          </p:nvPr>
        </p:nvSpPr>
        <p:spPr/>
        <p:txBody>
          <a:bodyPr/>
          <a:lstStyle/>
          <a:p>
            <a:pPr eaLnBrk="1" hangingPunct="1"/>
            <a:r>
              <a:rPr lang="en-GB" altLang="en-US" dirty="0" smtClean="0"/>
              <a:t>Make a digital thermometer that displays the current temperature.</a:t>
            </a:r>
          </a:p>
          <a:p>
            <a:pPr eaLnBrk="1" hangingPunct="1"/>
            <a:endParaRPr lang="en-GB" altLang="en-US" dirty="0" smtClean="0"/>
          </a:p>
          <a:p>
            <a:pPr eaLnBrk="1" hangingPunct="1"/>
            <a:r>
              <a:rPr lang="en-GB" altLang="en-US" dirty="0" smtClean="0"/>
              <a:t>If you have time, you could also add Min/Max to the display too</a:t>
            </a:r>
          </a:p>
          <a:p>
            <a:pPr eaLnBrk="1" hangingPunct="1"/>
            <a:endParaRPr lang="en-GB" altLang="en-US" dirty="0" smtClean="0"/>
          </a:p>
          <a:p>
            <a:pPr eaLnBrk="1" hangingPunct="1"/>
            <a:r>
              <a:rPr lang="en-GB" altLang="en-US" dirty="0" smtClean="0">
                <a:hlinkClick r:id="rId3"/>
              </a:rPr>
              <a:t>http://mbed.org/users/chris/code/app-board-LM75B/</a:t>
            </a:r>
            <a:endParaRPr lang="en-GB" altLang="en-US" dirty="0" smtClean="0"/>
          </a:p>
          <a:p>
            <a:pPr eaLnBrk="1" hangingPunct="1">
              <a:buFont typeface="Arial" charset="0"/>
              <a:buNone/>
            </a:pPr>
            <a:endParaRPr lang="en-GB" altLang="en-US" dirty="0" smtClean="0"/>
          </a:p>
        </p:txBody>
      </p:sp>
    </p:spTree>
    <p:extLst>
      <p:ext uri="{BB962C8B-B14F-4D97-AF65-F5344CB8AC3E}">
        <p14:creationId xmlns:p14="http://schemas.microsoft.com/office/powerpoint/2010/main" val="1839313732"/>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smtClean="0"/>
              <a:t>Registration</a:t>
            </a:r>
          </a:p>
        </p:txBody>
      </p:sp>
      <p:sp>
        <p:nvSpPr>
          <p:cNvPr id="18435" name="Rectangle 3"/>
          <p:cNvSpPr>
            <a:spLocks noGrp="1" noChangeArrowheads="1"/>
          </p:cNvSpPr>
          <p:nvPr>
            <p:ph idx="1"/>
          </p:nvPr>
        </p:nvSpPr>
        <p:spPr>
          <a:xfrm>
            <a:off x="457200" y="1600200"/>
            <a:ext cx="4843463" cy="4525963"/>
          </a:xfrm>
        </p:spPr>
        <p:txBody>
          <a:bodyPr>
            <a:normAutofit/>
          </a:bodyPr>
          <a:lstStyle/>
          <a:p>
            <a:pPr eaLnBrk="1" hangingPunct="1"/>
            <a:r>
              <a:rPr lang="en-US" altLang="en-US" dirty="0" smtClean="0"/>
              <a:t>mbed microcontroller enumerates as a Mass Storage Device (USB disk)</a:t>
            </a:r>
          </a:p>
          <a:p>
            <a:pPr eaLnBrk="1" hangingPunct="1"/>
            <a:r>
              <a:rPr lang="en-US" altLang="en-US" dirty="0" smtClean="0"/>
              <a:t>Double-click the mbed.htm file on the mbed USB disk</a:t>
            </a:r>
          </a:p>
          <a:p>
            <a:pPr eaLnBrk="1" hangingPunct="1"/>
            <a:r>
              <a:rPr lang="en-GB" altLang="en-US" dirty="0" smtClean="0"/>
              <a:t>Log in or sign up for a new account</a:t>
            </a:r>
          </a:p>
        </p:txBody>
      </p:sp>
      <p:pic>
        <p:nvPicPr>
          <p:cNvPr id="184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9088" y="1471613"/>
            <a:ext cx="2187575" cy="221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5" descr="loginsignu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7975" y="3908425"/>
            <a:ext cx="3455988" cy="240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8931123"/>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itle 2"/>
          <p:cNvSpPr>
            <a:spLocks noGrp="1"/>
          </p:cNvSpPr>
          <p:nvPr>
            <p:ph type="title"/>
          </p:nvPr>
        </p:nvSpPr>
        <p:spPr/>
        <p:txBody>
          <a:bodyPr/>
          <a:lstStyle/>
          <a:p>
            <a:pPr eaLnBrk="1" hangingPunct="1"/>
            <a:r>
              <a:rPr lang="en-GB" altLang="en-US" dirty="0" err="1" smtClean="0"/>
              <a:t>mbed</a:t>
            </a:r>
            <a:r>
              <a:rPr lang="en-GB" altLang="en-US" dirty="0" smtClean="0"/>
              <a:t> </a:t>
            </a:r>
            <a:br>
              <a:rPr lang="en-GB" altLang="en-US" dirty="0" smtClean="0"/>
            </a:br>
            <a:r>
              <a:rPr lang="en-GB" altLang="en-US" dirty="0" smtClean="0"/>
              <a:t>Hello World</a:t>
            </a:r>
          </a:p>
        </p:txBody>
      </p:sp>
      <p:sp>
        <p:nvSpPr>
          <p:cNvPr id="37891" name="Rectangle 3"/>
          <p:cNvSpPr>
            <a:spLocks noGrp="1" noChangeArrowheads="1"/>
          </p:cNvSpPr>
          <p:nvPr>
            <p:ph type="body" idx="1"/>
          </p:nvPr>
        </p:nvSpPr>
        <p:spPr/>
        <p:txBody>
          <a:bodyPr/>
          <a:lstStyle/>
          <a:p>
            <a:pPr eaLnBrk="1" hangingPunct="1">
              <a:lnSpc>
                <a:spcPts val="2100"/>
              </a:lnSpc>
              <a:spcBef>
                <a:spcPct val="30000"/>
              </a:spcBef>
              <a:buClr>
                <a:schemeClr val="hlink"/>
              </a:buClr>
              <a:buFont typeface="Arial" pitchFamily="34" charset="0"/>
              <a:buNone/>
              <a:defRPr/>
            </a:pPr>
            <a:endParaRPr lang="de-DE" sz="2600" dirty="0" smtClean="0"/>
          </a:p>
          <a:p>
            <a:pPr eaLnBrk="1" hangingPunct="1">
              <a:lnSpc>
                <a:spcPts val="2100"/>
              </a:lnSpc>
              <a:spcBef>
                <a:spcPct val="30000"/>
              </a:spcBef>
              <a:buClr>
                <a:schemeClr val="hlink"/>
              </a:buClr>
              <a:buFont typeface="Arial" pitchFamily="34" charset="0"/>
              <a:buNone/>
              <a:defRPr/>
            </a:pPr>
            <a:r>
              <a:rPr lang="de-DE" sz="2600" dirty="0" smtClean="0"/>
              <a:t>Lab </a:t>
            </a:r>
            <a:r>
              <a:rPr lang="de-DE" sz="2600" dirty="0" smtClean="0"/>
              <a:t>5</a:t>
            </a:r>
            <a:endParaRPr lang="de-DE" sz="2600" dirty="0" smtClean="0"/>
          </a:p>
          <a:p>
            <a:pPr eaLnBrk="1" hangingPunct="1">
              <a:lnSpc>
                <a:spcPts val="2100"/>
              </a:lnSpc>
              <a:spcBef>
                <a:spcPct val="30000"/>
              </a:spcBef>
              <a:buClr>
                <a:schemeClr val="hlink"/>
              </a:buClr>
              <a:buFont typeface="Arial" pitchFamily="34" charset="0"/>
              <a:buNone/>
              <a:defRPr/>
            </a:pPr>
            <a:r>
              <a:rPr lang="de-DE" sz="2600" dirty="0" smtClean="0"/>
              <a:t>Rapid Prototyping: </a:t>
            </a:r>
            <a:r>
              <a:rPr lang="en-GB" sz="2600" dirty="0" smtClean="0"/>
              <a:t>Mobile data logging</a:t>
            </a:r>
          </a:p>
          <a:p>
            <a:pPr eaLnBrk="1" hangingPunct="1">
              <a:lnSpc>
                <a:spcPts val="2100"/>
              </a:lnSpc>
              <a:spcBef>
                <a:spcPct val="30000"/>
              </a:spcBef>
              <a:buClr>
                <a:schemeClr val="hlink"/>
              </a:buClr>
              <a:buFont typeface="Arial" pitchFamily="34" charset="0"/>
              <a:buNone/>
              <a:defRPr/>
            </a:pPr>
            <a:endParaRPr lang="de-DE" sz="2600" dirty="0" smtClean="0"/>
          </a:p>
        </p:txBody>
      </p:sp>
    </p:spTree>
    <p:extLst>
      <p:ext uri="{BB962C8B-B14F-4D97-AF65-F5344CB8AC3E}">
        <p14:creationId xmlns:p14="http://schemas.microsoft.com/office/powerpoint/2010/main" val="1891809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GB" altLang="en-US" smtClean="0"/>
              <a:t>Hardware</a:t>
            </a:r>
          </a:p>
        </p:txBody>
      </p:sp>
      <p:sp>
        <p:nvSpPr>
          <p:cNvPr id="39939" name="Content Placeholder 3"/>
          <p:cNvSpPr>
            <a:spLocks noGrp="1"/>
          </p:cNvSpPr>
          <p:nvPr>
            <p:ph idx="1"/>
          </p:nvPr>
        </p:nvSpPr>
        <p:spPr/>
        <p:txBody>
          <a:bodyPr/>
          <a:lstStyle/>
          <a:p>
            <a:pPr eaLnBrk="1" hangingPunct="1"/>
            <a:r>
              <a:rPr lang="en-GB" altLang="en-US" dirty="0" smtClean="0"/>
              <a:t>Simple hardware : </a:t>
            </a:r>
          </a:p>
          <a:p>
            <a:pPr lvl="1" eaLnBrk="1" hangingPunct="1"/>
            <a:r>
              <a:rPr lang="en-GB" altLang="en-US" dirty="0" smtClean="0"/>
              <a:t>mbed NXP LPC1768 microcontroller</a:t>
            </a:r>
          </a:p>
          <a:p>
            <a:pPr lvl="1" eaLnBrk="1" hangingPunct="1"/>
            <a:r>
              <a:rPr lang="en-GB" altLang="en-US" dirty="0" smtClean="0"/>
              <a:t>mbed application board</a:t>
            </a:r>
          </a:p>
          <a:p>
            <a:pPr lvl="1" eaLnBrk="1" hangingPunct="1"/>
            <a:r>
              <a:rPr lang="en-GB" altLang="en-US" dirty="0" err="1" smtClean="0"/>
              <a:t>uBlox</a:t>
            </a:r>
            <a:r>
              <a:rPr lang="en-GB" altLang="en-US" dirty="0" smtClean="0"/>
              <a:t> C16-20 Lisa C200 modem</a:t>
            </a:r>
          </a:p>
          <a:p>
            <a:pPr lvl="1" eaLnBrk="1" hangingPunct="1"/>
            <a:r>
              <a:rPr lang="en-GB" altLang="en-US" dirty="0" smtClean="0"/>
              <a:t>2x USB A to mini B cables</a:t>
            </a:r>
          </a:p>
          <a:p>
            <a:pPr lvl="1" eaLnBrk="1" hangingPunct="1"/>
            <a:r>
              <a:rPr lang="en-GB" altLang="en-US" dirty="0" smtClean="0"/>
              <a:t>1 Jumper wire</a:t>
            </a:r>
          </a:p>
          <a:p>
            <a:pPr lvl="1" eaLnBrk="1" hangingPunct="1"/>
            <a:r>
              <a:rPr lang="en-GB" altLang="en-US" dirty="0" smtClean="0"/>
              <a:t>DC adaptor</a:t>
            </a:r>
          </a:p>
          <a:p>
            <a:pPr marL="339725" lvl="1" indent="0" eaLnBrk="1" hangingPunct="1">
              <a:buNone/>
            </a:pPr>
            <a:endParaRPr lang="en-GB" altLang="en-US" dirty="0" smtClean="0"/>
          </a:p>
          <a:p>
            <a:pPr lvl="1" eaLnBrk="1" hangingPunct="1"/>
            <a:endParaRPr lang="en-GB" altLang="en-US"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1371600"/>
            <a:ext cx="2662088" cy="4724400"/>
          </a:xfrm>
          <a:prstGeom prst="rect">
            <a:avLst/>
          </a:prstGeom>
        </p:spPr>
      </p:pic>
    </p:spTree>
    <p:extLst>
      <p:ext uri="{BB962C8B-B14F-4D97-AF65-F5344CB8AC3E}">
        <p14:creationId xmlns:p14="http://schemas.microsoft.com/office/powerpoint/2010/main" val="47239268"/>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GB" altLang="en-US" smtClean="0"/>
              <a:t>Mobile data logging</a:t>
            </a:r>
          </a:p>
        </p:txBody>
      </p:sp>
      <p:sp>
        <p:nvSpPr>
          <p:cNvPr id="44035" name="Content Placeholder 6"/>
          <p:cNvSpPr>
            <a:spLocks noGrp="1"/>
          </p:cNvSpPr>
          <p:nvPr>
            <p:ph idx="1"/>
          </p:nvPr>
        </p:nvSpPr>
        <p:spPr/>
        <p:txBody>
          <a:bodyPr>
            <a:normAutofit/>
          </a:bodyPr>
          <a:lstStyle/>
          <a:p>
            <a:pPr eaLnBrk="1" hangingPunct="1"/>
            <a:r>
              <a:rPr lang="en-GB" altLang="en-US" dirty="0" smtClean="0"/>
              <a:t>This example shows how the Sprint Mobile Broadband can be used to achieve remote data logging, where the data is sent live to online storage</a:t>
            </a:r>
          </a:p>
          <a:p>
            <a:pPr eaLnBrk="1" hangingPunct="1"/>
            <a:r>
              <a:rPr lang="en-GB" altLang="en-US" dirty="0" smtClean="0"/>
              <a:t>The driver is now providing a socket interface over which various protocol APIs and. For this example, we are using HTML5 web sockets</a:t>
            </a:r>
          </a:p>
          <a:p>
            <a:pPr eaLnBrk="1" hangingPunct="1"/>
            <a:r>
              <a:rPr lang="en-GB" altLang="en-US" dirty="0" smtClean="0"/>
              <a:t>Take 5 minutes to familiarise yourself with web sockets :</a:t>
            </a:r>
          </a:p>
          <a:p>
            <a:pPr lvl="1"/>
            <a:r>
              <a:rPr lang="en-US" dirty="0">
                <a:hlinkClick r:id="rId3"/>
              </a:rPr>
              <a:t>https://mbed.org/components/HTML5-Websockets</a:t>
            </a:r>
            <a:r>
              <a:rPr lang="en-US" dirty="0" smtClean="0">
                <a:hlinkClick r:id="rId3"/>
              </a:rPr>
              <a:t>/</a:t>
            </a:r>
            <a:endParaRPr lang="en-GB" altLang="en-US" dirty="0" smtClean="0">
              <a:sym typeface="Wingdings" pitchFamily="2" charset="2"/>
            </a:endParaRPr>
          </a:p>
        </p:txBody>
      </p:sp>
    </p:spTree>
    <p:extLst>
      <p:ext uri="{BB962C8B-B14F-4D97-AF65-F5344CB8AC3E}">
        <p14:creationId xmlns:p14="http://schemas.microsoft.com/office/powerpoint/2010/main" val="1179298059"/>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GB" altLang="en-US" smtClean="0"/>
              <a:t>Websocket server channels</a:t>
            </a:r>
          </a:p>
        </p:txBody>
      </p:sp>
      <p:sp>
        <p:nvSpPr>
          <p:cNvPr id="3" name="Content Placeholder 2"/>
          <p:cNvSpPr>
            <a:spLocks noGrp="1"/>
          </p:cNvSpPr>
          <p:nvPr>
            <p:ph idx="1"/>
          </p:nvPr>
        </p:nvSpPr>
        <p:spPr>
          <a:xfrm>
            <a:off x="457200" y="1290638"/>
            <a:ext cx="8229600" cy="4835525"/>
          </a:xfrm>
        </p:spPr>
        <p:txBody>
          <a:bodyPr>
            <a:normAutofit fontScale="77500" lnSpcReduction="20000"/>
          </a:bodyPr>
          <a:lstStyle/>
          <a:p>
            <a:pPr marL="0" indent="0">
              <a:buFont typeface="Arial" charset="0"/>
              <a:buNone/>
              <a:defRPr/>
            </a:pPr>
            <a:r>
              <a:rPr lang="en-GB" dirty="0" smtClean="0"/>
              <a:t>The mbed.org </a:t>
            </a:r>
            <a:r>
              <a:rPr lang="en-GB" dirty="0" err="1" smtClean="0"/>
              <a:t>websocket</a:t>
            </a:r>
            <a:r>
              <a:rPr lang="en-GB" dirty="0" smtClean="0"/>
              <a:t> uses “channels”, with “demo” as the default. To avoid conflict during a workshop, create your own channel by substituting “demo” with your own channel name</a:t>
            </a:r>
          </a:p>
          <a:p>
            <a:pPr>
              <a:buFont typeface="Arial" charset="0"/>
              <a:buNone/>
              <a:defRPr/>
            </a:pPr>
            <a:r>
              <a:rPr lang="en-GB" dirty="0" smtClean="0"/>
              <a:t>In mbed code :</a:t>
            </a:r>
          </a:p>
          <a:p>
            <a:pPr lvl="1">
              <a:buFont typeface="Arial" charset="0"/>
              <a:buNone/>
              <a:defRPr/>
            </a:pPr>
            <a:r>
              <a:rPr lang="en-GB" dirty="0" err="1" smtClean="0"/>
              <a:t>Websocket</a:t>
            </a:r>
            <a:r>
              <a:rPr lang="en-GB" dirty="0" smtClean="0"/>
              <a:t> </a:t>
            </a:r>
            <a:r>
              <a:rPr lang="en-GB" dirty="0" err="1" smtClean="0"/>
              <a:t>ws</a:t>
            </a:r>
            <a:r>
              <a:rPr lang="en-GB" dirty="0" smtClean="0"/>
              <a:t>("ws://sockets.mbed.org:443/ws/demo/rw");</a:t>
            </a:r>
          </a:p>
          <a:p>
            <a:pPr lvl="2">
              <a:buFont typeface="Arial" charset="0"/>
              <a:buNone/>
              <a:defRPr/>
            </a:pPr>
            <a:r>
              <a:rPr lang="en-GB" dirty="0" smtClean="0"/>
              <a:t>Becomes</a:t>
            </a:r>
          </a:p>
          <a:p>
            <a:pPr lvl="1">
              <a:buFont typeface="Arial" charset="0"/>
              <a:buNone/>
              <a:defRPr/>
            </a:pPr>
            <a:r>
              <a:rPr lang="en-GB" dirty="0" err="1" smtClean="0"/>
              <a:t>Websocket</a:t>
            </a:r>
            <a:r>
              <a:rPr lang="en-GB" dirty="0" smtClean="0"/>
              <a:t> </a:t>
            </a:r>
            <a:r>
              <a:rPr lang="en-GB" dirty="0" err="1" smtClean="0"/>
              <a:t>ws</a:t>
            </a:r>
            <a:r>
              <a:rPr lang="en-GB" dirty="0" smtClean="0"/>
              <a:t>("ws://sockets.mbed.org:443/ws/&lt;your_channel&gt;/rw");</a:t>
            </a:r>
          </a:p>
          <a:p>
            <a:pPr lvl="1">
              <a:buFont typeface="Arial" charset="0"/>
              <a:buNone/>
              <a:defRPr/>
            </a:pPr>
            <a:endParaRPr lang="en-GB" dirty="0" smtClean="0"/>
          </a:p>
          <a:p>
            <a:pPr>
              <a:buFont typeface="Arial" charset="0"/>
              <a:buNone/>
              <a:defRPr/>
            </a:pPr>
            <a:r>
              <a:rPr lang="en-GB" dirty="0" smtClean="0"/>
              <a:t>In </a:t>
            </a:r>
            <a:r>
              <a:rPr lang="en-GB" dirty="0" err="1" smtClean="0"/>
              <a:t>broswer</a:t>
            </a:r>
            <a:r>
              <a:rPr lang="en-GB" dirty="0" smtClean="0"/>
              <a:t> URLS :</a:t>
            </a:r>
          </a:p>
          <a:p>
            <a:pPr>
              <a:buFont typeface="Arial" charset="0"/>
              <a:buNone/>
              <a:defRPr/>
            </a:pPr>
            <a:r>
              <a:rPr lang="en-GB" dirty="0" smtClean="0"/>
              <a:t>	</a:t>
            </a:r>
            <a:r>
              <a:rPr lang="en-GB" sz="2000" dirty="0" smtClean="0">
                <a:hlinkClick r:id="rId2"/>
              </a:rPr>
              <a:t>http://sockets.mbed.org/demo/viewer</a:t>
            </a:r>
            <a:endParaRPr lang="en-GB" sz="2000" dirty="0" smtClean="0"/>
          </a:p>
          <a:p>
            <a:pPr>
              <a:buFont typeface="Arial" charset="0"/>
              <a:buNone/>
              <a:defRPr/>
            </a:pPr>
            <a:r>
              <a:rPr lang="en-GB" dirty="0" smtClean="0"/>
              <a:t>		</a:t>
            </a:r>
            <a:r>
              <a:rPr lang="en-GB" sz="1800" dirty="0" smtClean="0"/>
              <a:t>becomes</a:t>
            </a:r>
          </a:p>
          <a:p>
            <a:pPr>
              <a:buFont typeface="Arial" charset="0"/>
              <a:buNone/>
              <a:defRPr/>
            </a:pPr>
            <a:r>
              <a:rPr lang="en-GB" sz="2000" dirty="0" smtClean="0"/>
              <a:t>	</a:t>
            </a:r>
            <a:r>
              <a:rPr lang="en-GB" sz="2000" dirty="0" smtClean="0">
                <a:hlinkClick r:id="rId3"/>
              </a:rPr>
              <a:t>http://sockets.mbed.org/&lt;your_channel&gt;/viewer</a:t>
            </a:r>
            <a:endParaRPr lang="en-GB" sz="2000" dirty="0" smtClean="0"/>
          </a:p>
          <a:p>
            <a:pPr>
              <a:buFont typeface="Arial" charset="0"/>
              <a:buNone/>
              <a:defRPr/>
            </a:pPr>
            <a:endParaRPr lang="en-GB" sz="1800" dirty="0" smtClean="0"/>
          </a:p>
        </p:txBody>
      </p:sp>
    </p:spTree>
    <p:extLst>
      <p:ext uri="{BB962C8B-B14F-4D97-AF65-F5344CB8AC3E}">
        <p14:creationId xmlns:p14="http://schemas.microsoft.com/office/powerpoint/2010/main" val="2388296734"/>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GB" altLang="en-US" smtClean="0"/>
              <a:t>HTML5 and Websockets</a:t>
            </a:r>
          </a:p>
        </p:txBody>
      </p:sp>
      <p:sp>
        <p:nvSpPr>
          <p:cNvPr id="47107" name="Content Placeholder 2"/>
          <p:cNvSpPr>
            <a:spLocks noGrp="1"/>
          </p:cNvSpPr>
          <p:nvPr>
            <p:ph idx="1"/>
          </p:nvPr>
        </p:nvSpPr>
        <p:spPr>
          <a:xfrm>
            <a:off x="304800" y="1447800"/>
            <a:ext cx="8534400" cy="4800600"/>
          </a:xfrm>
        </p:spPr>
        <p:txBody>
          <a:bodyPr>
            <a:normAutofit lnSpcReduction="10000"/>
          </a:bodyPr>
          <a:lstStyle/>
          <a:p>
            <a:r>
              <a:rPr lang="en-GB" altLang="en-US" dirty="0" smtClean="0"/>
              <a:t>New feature of HTML5 (RFC 6455) providing:</a:t>
            </a:r>
          </a:p>
          <a:p>
            <a:pPr lvl="1"/>
            <a:r>
              <a:rPr lang="en-GB" altLang="en-US" dirty="0" smtClean="0"/>
              <a:t>Full-duplex communication</a:t>
            </a:r>
          </a:p>
          <a:p>
            <a:pPr lvl="1"/>
            <a:r>
              <a:rPr lang="en-GB" altLang="en-US" dirty="0" smtClean="0"/>
              <a:t>Over a single TCP socket</a:t>
            </a:r>
          </a:p>
          <a:p>
            <a:pPr lvl="1"/>
            <a:r>
              <a:rPr lang="en-GB" altLang="en-US" dirty="0" smtClean="0"/>
              <a:t>Standard and secure connections (ws:// and wss://)</a:t>
            </a:r>
          </a:p>
          <a:p>
            <a:r>
              <a:rPr lang="en-GB" altLang="en-US" dirty="0" smtClean="0"/>
              <a:t>Motivation:</a:t>
            </a:r>
          </a:p>
          <a:p>
            <a:pPr lvl="1"/>
            <a:r>
              <a:rPr lang="en-GB" altLang="en-US" dirty="0" smtClean="0"/>
              <a:t>Replace existing polling techniques (AJAX) used in </a:t>
            </a:r>
            <a:br>
              <a:rPr lang="en-GB" altLang="en-US" dirty="0" smtClean="0"/>
            </a:br>
            <a:r>
              <a:rPr lang="en-GB" altLang="en-US" dirty="0" smtClean="0"/>
              <a:t>modern websites</a:t>
            </a:r>
          </a:p>
          <a:p>
            <a:pPr lvl="1"/>
            <a:r>
              <a:rPr lang="en-GB" altLang="en-US" dirty="0" smtClean="0"/>
              <a:t>Provide a two-way communication without multiple HTTP connections</a:t>
            </a:r>
          </a:p>
          <a:p>
            <a:pPr lvl="1"/>
            <a:r>
              <a:rPr lang="en-GB" altLang="en-US" dirty="0" smtClean="0"/>
              <a:t>Enable new classes of application</a:t>
            </a:r>
          </a:p>
          <a:p>
            <a:pPr lvl="1"/>
            <a:endParaRPr lang="en-GB" altLang="en-US" dirty="0" smtClean="0"/>
          </a:p>
          <a:p>
            <a:r>
              <a:rPr lang="en-GB" altLang="en-US" dirty="0" smtClean="0"/>
              <a:t>Other notable HTML5 features:</a:t>
            </a:r>
          </a:p>
          <a:p>
            <a:pPr lvl="1"/>
            <a:r>
              <a:rPr lang="en-GB" altLang="en-US" dirty="0" smtClean="0"/>
              <a:t>HTML5 Canvas Element – For dynamic, scriptable 2D rendering</a:t>
            </a:r>
          </a:p>
          <a:p>
            <a:pPr lvl="1"/>
            <a:endParaRPr lang="en-GB" altLang="en-US" dirty="0" smtClean="0"/>
          </a:p>
        </p:txBody>
      </p:sp>
      <p:pic>
        <p:nvPicPr>
          <p:cNvPr id="47108" name="Picture 2" descr="C:\Users\samux\Desktop\ARM-internship-report\presentation_en\html5-1-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1850" y="1963738"/>
            <a:ext cx="1657350" cy="199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4764678"/>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GB" altLang="en-US" smtClean="0"/>
              <a:t>Example Program : Web sockets</a:t>
            </a:r>
          </a:p>
        </p:txBody>
      </p:sp>
      <p:sp>
        <p:nvSpPr>
          <p:cNvPr id="48131" name="Content Placeholder 2"/>
          <p:cNvSpPr>
            <a:spLocks noGrp="1"/>
          </p:cNvSpPr>
          <p:nvPr>
            <p:ph idx="1"/>
          </p:nvPr>
        </p:nvSpPr>
        <p:spPr>
          <a:xfrm>
            <a:off x="152400" y="1447800"/>
            <a:ext cx="8915400" cy="5181600"/>
          </a:xfrm>
        </p:spPr>
        <p:txBody>
          <a:bodyPr>
            <a:normAutofit/>
          </a:bodyPr>
          <a:lstStyle/>
          <a:p>
            <a:r>
              <a:rPr lang="en-GB" altLang="en-US" dirty="0" smtClean="0"/>
              <a:t>An example program of how to send the current temperature as a web socket message to the mbed web socket server using the Sprint USB Modem can be found here</a:t>
            </a:r>
          </a:p>
          <a:p>
            <a:pPr>
              <a:buFont typeface="Arial" charset="0"/>
              <a:buNone/>
            </a:pPr>
            <a:r>
              <a:rPr lang="en-GB" altLang="en-US" sz="2000" u="sng" dirty="0">
                <a:hlinkClick r:id="rId2"/>
              </a:rPr>
              <a:t>http://mbed.org/users/sam_grove/code/UbloxModemWebsocketTemperature</a:t>
            </a:r>
            <a:r>
              <a:rPr lang="en-GB" altLang="en-US" sz="2000" u="sng" dirty="0" smtClean="0">
                <a:hlinkClick r:id="rId2"/>
              </a:rPr>
              <a:t>/</a:t>
            </a:r>
            <a:endParaRPr lang="en-GB" altLang="en-US" sz="2000" u="sng" dirty="0" smtClean="0"/>
          </a:p>
          <a:p>
            <a:pPr>
              <a:buFont typeface="Arial" charset="0"/>
              <a:buNone/>
            </a:pPr>
            <a:r>
              <a:rPr lang="en-GB" altLang="en-US" dirty="0" smtClean="0"/>
              <a:t>See the output here :</a:t>
            </a:r>
          </a:p>
          <a:p>
            <a:pPr>
              <a:buFont typeface="Arial" charset="0"/>
              <a:buNone/>
            </a:pPr>
            <a:r>
              <a:rPr lang="en-GB" altLang="en-US" dirty="0" smtClean="0"/>
              <a:t>	</a:t>
            </a:r>
            <a:r>
              <a:rPr lang="en-GB" altLang="en-US" dirty="0" smtClean="0">
                <a:hlinkClick r:id="rId3"/>
              </a:rPr>
              <a:t>http://</a:t>
            </a:r>
            <a:r>
              <a:rPr lang="en-GB" altLang="en-US" dirty="0" smtClean="0">
                <a:hlinkClick r:id="rId3"/>
              </a:rPr>
              <a:t>sockets.mbed.org/summit/viewer</a:t>
            </a:r>
            <a:endParaRPr lang="en-GB" altLang="en-US" dirty="0" smtClean="0"/>
          </a:p>
          <a:p>
            <a:pPr>
              <a:buFont typeface="Arial" charset="0"/>
              <a:buNone/>
            </a:pPr>
            <a:r>
              <a:rPr lang="en-GB" altLang="en-US" dirty="0" smtClean="0"/>
              <a:t>Experiments :</a:t>
            </a:r>
          </a:p>
          <a:p>
            <a:pPr lvl="1"/>
            <a:r>
              <a:rPr lang="en-GB" altLang="en-US" dirty="0" smtClean="0"/>
              <a:t>Trigger a web socket message using navigation switch</a:t>
            </a:r>
          </a:p>
        </p:txBody>
      </p:sp>
    </p:spTree>
    <p:extLst>
      <p:ext uri="{BB962C8B-B14F-4D97-AF65-F5344CB8AC3E}">
        <p14:creationId xmlns:p14="http://schemas.microsoft.com/office/powerpoint/2010/main" val="1374232913"/>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GB" altLang="en-US" smtClean="0"/>
              <a:t>Challenge : Web sockets</a:t>
            </a:r>
          </a:p>
        </p:txBody>
      </p:sp>
      <p:sp>
        <p:nvSpPr>
          <p:cNvPr id="49155" name="Content Placeholder 2"/>
          <p:cNvSpPr>
            <a:spLocks noGrp="1"/>
          </p:cNvSpPr>
          <p:nvPr>
            <p:ph idx="1"/>
          </p:nvPr>
        </p:nvSpPr>
        <p:spPr>
          <a:xfrm>
            <a:off x="1" y="1600200"/>
            <a:ext cx="9144000" cy="4525963"/>
          </a:xfrm>
        </p:spPr>
        <p:txBody>
          <a:bodyPr>
            <a:normAutofit lnSpcReduction="10000"/>
          </a:bodyPr>
          <a:lstStyle/>
          <a:p>
            <a:r>
              <a:rPr lang="en-GB" altLang="en-US" dirty="0" smtClean="0"/>
              <a:t>The previous example was write-only (“</a:t>
            </a:r>
            <a:r>
              <a:rPr lang="en-GB" altLang="en-US" dirty="0" err="1" smtClean="0"/>
              <a:t>wo</a:t>
            </a:r>
            <a:r>
              <a:rPr lang="en-GB" altLang="en-US" dirty="0" smtClean="0"/>
              <a:t>”) and sent data to the socket server</a:t>
            </a:r>
          </a:p>
          <a:p>
            <a:r>
              <a:rPr lang="en-GB" altLang="en-US" dirty="0" smtClean="0"/>
              <a:t>Try making a connection that is read-only “</a:t>
            </a:r>
            <a:r>
              <a:rPr lang="en-GB" altLang="en-US" dirty="0" err="1" smtClean="0"/>
              <a:t>ro</a:t>
            </a:r>
            <a:r>
              <a:rPr lang="en-GB" altLang="en-US" dirty="0" smtClean="0"/>
              <a:t>”</a:t>
            </a:r>
          </a:p>
          <a:p>
            <a:pPr lvl="1"/>
            <a:r>
              <a:rPr lang="en-GB" altLang="en-US" dirty="0" smtClean="0"/>
              <a:t>To see how to receive web socket messages refer to : </a:t>
            </a:r>
            <a:r>
              <a:rPr lang="en-US" dirty="0">
                <a:hlinkClick r:id="rId2"/>
              </a:rPr>
              <a:t>http://mbed.org/users/sam_grove/code/UbloxModemWebsocketTestReadOnly</a:t>
            </a:r>
            <a:r>
              <a:rPr lang="en-US" dirty="0" smtClean="0">
                <a:hlinkClick r:id="rId2"/>
              </a:rPr>
              <a:t>/</a:t>
            </a:r>
            <a:endParaRPr lang="en-US" dirty="0" smtClean="0"/>
          </a:p>
          <a:p>
            <a:pPr lvl="1"/>
            <a:r>
              <a:rPr lang="en-GB" altLang="en-US" dirty="0" smtClean="0"/>
              <a:t>Display received messages on the LCD, for examples see :</a:t>
            </a:r>
            <a:br>
              <a:rPr lang="en-GB" altLang="en-US" dirty="0" smtClean="0"/>
            </a:br>
            <a:r>
              <a:rPr lang="en-US" dirty="0">
                <a:hlinkClick r:id="rId3"/>
              </a:rPr>
              <a:t>https://mbed.org/components/128x32-LCD/</a:t>
            </a:r>
            <a:endParaRPr lang="en-GB" altLang="en-US" dirty="0" smtClean="0"/>
          </a:p>
          <a:p>
            <a:pPr lvl="1"/>
            <a:r>
              <a:rPr lang="en-GB" altLang="en-US" dirty="0" smtClean="0"/>
              <a:t>To send messages, use the “sender”</a:t>
            </a:r>
            <a:br>
              <a:rPr lang="en-GB" altLang="en-US" dirty="0" smtClean="0"/>
            </a:br>
            <a:r>
              <a:rPr lang="en-GB" altLang="en-US" dirty="0" smtClean="0">
                <a:hlinkClick r:id="rId4"/>
              </a:rPr>
              <a:t>http://sockets.mbed.org/&lt;your_channel&gt;/sender</a:t>
            </a:r>
            <a:endParaRPr lang="en-GB" altLang="en-US" dirty="0" smtClean="0"/>
          </a:p>
          <a:p>
            <a:r>
              <a:rPr lang="en-GB" altLang="en-US" dirty="0" smtClean="0"/>
              <a:t>If you get stuck... But try to do it yourself first !</a:t>
            </a:r>
          </a:p>
          <a:p>
            <a:pPr lvl="1">
              <a:buFont typeface="Arial" charset="0"/>
              <a:buNone/>
            </a:pPr>
            <a:r>
              <a:rPr lang="en-GB" altLang="en-US" sz="1800" dirty="0">
                <a:hlinkClick r:id="rId5"/>
              </a:rPr>
              <a:t>http://mbed.org/users/sam_grove/code/UbloxModemWebsocketTestReadOnlyLCD</a:t>
            </a:r>
            <a:r>
              <a:rPr lang="en-GB" altLang="en-US" sz="1800" dirty="0" smtClean="0">
                <a:hlinkClick r:id="rId5"/>
              </a:rPr>
              <a:t>/</a:t>
            </a:r>
            <a:r>
              <a:rPr lang="en-GB" altLang="en-US" sz="1800" dirty="0" smtClean="0"/>
              <a:t> </a:t>
            </a:r>
          </a:p>
          <a:p>
            <a:pPr lvl="1">
              <a:buFont typeface="Arial" charset="0"/>
              <a:buNone/>
            </a:pPr>
            <a:endParaRPr lang="en-GB" altLang="en-US" sz="1800" dirty="0" smtClean="0"/>
          </a:p>
          <a:p>
            <a:pPr lvl="1">
              <a:buFont typeface="Arial" charset="0"/>
              <a:buNone/>
            </a:pPr>
            <a:endParaRPr lang="en-GB" altLang="en-US" dirty="0" smtClean="0"/>
          </a:p>
        </p:txBody>
      </p:sp>
    </p:spTree>
    <p:extLst>
      <p:ext uri="{BB962C8B-B14F-4D97-AF65-F5344CB8AC3E}">
        <p14:creationId xmlns:p14="http://schemas.microsoft.com/office/powerpoint/2010/main" val="2157045421"/>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smtClean="0"/>
              <a:t>Getting Started</a:t>
            </a:r>
          </a:p>
        </p:txBody>
      </p:sp>
      <p:sp>
        <p:nvSpPr>
          <p:cNvPr id="19459" name="Content Placeholder 5"/>
          <p:cNvSpPr>
            <a:spLocks noGrp="1"/>
          </p:cNvSpPr>
          <p:nvPr>
            <p:ph idx="1"/>
          </p:nvPr>
        </p:nvSpPr>
        <p:spPr>
          <a:xfrm>
            <a:off x="457200" y="1600200"/>
            <a:ext cx="3700463" cy="4525963"/>
          </a:xfrm>
        </p:spPr>
        <p:txBody>
          <a:bodyPr>
            <a:normAutofit lnSpcReduction="10000"/>
          </a:bodyPr>
          <a:lstStyle/>
          <a:p>
            <a:pPr eaLnBrk="1" hangingPunct="1"/>
            <a:r>
              <a:rPr lang="en-GB" altLang="en-US" smtClean="0"/>
              <a:t>Useful resources linked from the first page, including very clear links to “Hello World” and the Getting Started guide</a:t>
            </a:r>
          </a:p>
          <a:p>
            <a:pPr eaLnBrk="1" hangingPunct="1"/>
            <a:endParaRPr lang="en-GB" altLang="en-US" smtClean="0"/>
          </a:p>
          <a:p>
            <a:pPr eaLnBrk="1" hangingPunct="1"/>
            <a:r>
              <a:rPr lang="en-GB" altLang="en-US" smtClean="0"/>
              <a:t>Compiler linked from front page</a:t>
            </a:r>
          </a:p>
          <a:p>
            <a:pPr eaLnBrk="1" hangingPunct="1"/>
            <a:endParaRPr lang="en-GB" altLang="en-US" smtClean="0"/>
          </a:p>
        </p:txBody>
      </p:sp>
      <p:pic>
        <p:nvPicPr>
          <p:cNvPr id="19460" name="Picture 3" descr="frontp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4338" y="1597025"/>
            <a:ext cx="4641850" cy="416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Oval 5"/>
          <p:cNvSpPr>
            <a:spLocks noChangeArrowheads="1"/>
          </p:cNvSpPr>
          <p:nvPr/>
        </p:nvSpPr>
        <p:spPr bwMode="auto">
          <a:xfrm>
            <a:off x="8174038" y="2146300"/>
            <a:ext cx="792162" cy="576263"/>
          </a:xfrm>
          <a:prstGeom prst="ellipse">
            <a:avLst/>
          </a:prstGeom>
          <a:noFill/>
          <a:ln w="635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600" b="1">
                <a:solidFill>
                  <a:srgbClr val="B9255A"/>
                </a:solidFill>
                <a:latin typeface="Arial Narrow" pitchFamily="34" charset="0"/>
                <a:ea typeface="Arial Unicode MS" pitchFamily="34" charset="-128"/>
                <a:cs typeface="Arial Unicode MS" pitchFamily="34" charset="-128"/>
              </a:defRPr>
            </a:lvl1pPr>
            <a:lvl2pPr marL="742950" indent="-285750" eaLnBrk="0" hangingPunct="0">
              <a:defRPr sz="2600" b="1">
                <a:solidFill>
                  <a:srgbClr val="B9255A"/>
                </a:solidFill>
                <a:latin typeface="Arial Narrow" pitchFamily="34" charset="0"/>
                <a:ea typeface="Arial Unicode MS" pitchFamily="34" charset="-128"/>
                <a:cs typeface="Arial Unicode MS" pitchFamily="34" charset="-128"/>
              </a:defRPr>
            </a:lvl2pPr>
            <a:lvl3pPr marL="1143000" indent="-228600" eaLnBrk="0" hangingPunct="0">
              <a:defRPr sz="2600" b="1">
                <a:solidFill>
                  <a:srgbClr val="B9255A"/>
                </a:solidFill>
                <a:latin typeface="Arial Narrow" pitchFamily="34" charset="0"/>
                <a:ea typeface="Arial Unicode MS" pitchFamily="34" charset="-128"/>
                <a:cs typeface="Arial Unicode MS" pitchFamily="34" charset="-128"/>
              </a:defRPr>
            </a:lvl3pPr>
            <a:lvl4pPr marL="1600200" indent="-228600" eaLnBrk="0" hangingPunct="0">
              <a:defRPr sz="2600" b="1">
                <a:solidFill>
                  <a:srgbClr val="B9255A"/>
                </a:solidFill>
                <a:latin typeface="Arial Narrow" pitchFamily="34" charset="0"/>
                <a:ea typeface="Arial Unicode MS" pitchFamily="34" charset="-128"/>
                <a:cs typeface="Arial Unicode MS" pitchFamily="34" charset="-128"/>
              </a:defRPr>
            </a:lvl4pPr>
            <a:lvl5pPr marL="2057400" indent="-228600" eaLnBrk="0" hangingPunct="0">
              <a:defRPr sz="2600" b="1">
                <a:solidFill>
                  <a:srgbClr val="B9255A"/>
                </a:solidFill>
                <a:latin typeface="Arial Narrow" pitchFamily="34" charset="0"/>
                <a:ea typeface="Arial Unicode MS" pitchFamily="34" charset="-128"/>
                <a:cs typeface="Arial Unicode MS" pitchFamily="34" charset="-128"/>
              </a:defRPr>
            </a:lvl5pPr>
            <a:lvl6pPr marL="2514600" indent="-228600" eaLnBrk="0" fontAlgn="base" hangingPunct="0">
              <a:spcBef>
                <a:spcPct val="0"/>
              </a:spcBef>
              <a:spcAft>
                <a:spcPct val="0"/>
              </a:spcAft>
              <a:defRPr sz="2600" b="1">
                <a:solidFill>
                  <a:srgbClr val="B9255A"/>
                </a:solidFill>
                <a:latin typeface="Arial Narrow" pitchFamily="34" charset="0"/>
                <a:ea typeface="Arial Unicode MS" pitchFamily="34" charset="-128"/>
                <a:cs typeface="Arial Unicode MS" pitchFamily="34" charset="-128"/>
              </a:defRPr>
            </a:lvl6pPr>
            <a:lvl7pPr marL="2971800" indent="-228600" eaLnBrk="0" fontAlgn="base" hangingPunct="0">
              <a:spcBef>
                <a:spcPct val="0"/>
              </a:spcBef>
              <a:spcAft>
                <a:spcPct val="0"/>
              </a:spcAft>
              <a:defRPr sz="2600" b="1">
                <a:solidFill>
                  <a:srgbClr val="B9255A"/>
                </a:solidFill>
                <a:latin typeface="Arial Narrow" pitchFamily="34" charset="0"/>
                <a:ea typeface="Arial Unicode MS" pitchFamily="34" charset="-128"/>
                <a:cs typeface="Arial Unicode MS" pitchFamily="34" charset="-128"/>
              </a:defRPr>
            </a:lvl7pPr>
            <a:lvl8pPr marL="3429000" indent="-228600" eaLnBrk="0" fontAlgn="base" hangingPunct="0">
              <a:spcBef>
                <a:spcPct val="0"/>
              </a:spcBef>
              <a:spcAft>
                <a:spcPct val="0"/>
              </a:spcAft>
              <a:defRPr sz="2600" b="1">
                <a:solidFill>
                  <a:srgbClr val="B9255A"/>
                </a:solidFill>
                <a:latin typeface="Arial Narrow" pitchFamily="34" charset="0"/>
                <a:ea typeface="Arial Unicode MS" pitchFamily="34" charset="-128"/>
                <a:cs typeface="Arial Unicode MS" pitchFamily="34" charset="-128"/>
              </a:defRPr>
            </a:lvl8pPr>
            <a:lvl9pPr marL="3886200" indent="-228600" eaLnBrk="0" fontAlgn="base" hangingPunct="0">
              <a:spcBef>
                <a:spcPct val="0"/>
              </a:spcBef>
              <a:spcAft>
                <a:spcPct val="0"/>
              </a:spcAft>
              <a:defRPr sz="2600" b="1">
                <a:solidFill>
                  <a:srgbClr val="B9255A"/>
                </a:solidFill>
                <a:latin typeface="Arial Narrow" pitchFamily="34" charset="0"/>
                <a:ea typeface="Arial Unicode MS" pitchFamily="34" charset="-128"/>
                <a:cs typeface="Arial Unicode MS" pitchFamily="34" charset="-128"/>
              </a:defRPr>
            </a:lvl9pPr>
          </a:lstStyle>
          <a:p>
            <a:pPr eaLnBrk="1" hangingPunct="1"/>
            <a:endParaRPr lang="en-US" altLang="en-US" sz="2400" b="0">
              <a:solidFill>
                <a:schemeClr val="tx1"/>
              </a:solidFill>
              <a:latin typeface="Arial" charset="0"/>
              <a:ea typeface="MS PGothic" pitchFamily="34" charset="-128"/>
            </a:endParaRPr>
          </a:p>
        </p:txBody>
      </p:sp>
    </p:spTree>
    <p:extLst>
      <p:ext uri="{BB962C8B-B14F-4D97-AF65-F5344CB8AC3E}">
        <p14:creationId xmlns:p14="http://schemas.microsoft.com/office/powerpoint/2010/main" val="2477572476"/>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smtClean="0"/>
              <a:t>Getting Started</a:t>
            </a:r>
          </a:p>
        </p:txBody>
      </p:sp>
      <p:sp>
        <p:nvSpPr>
          <p:cNvPr id="20483" name="Rectangle 3"/>
          <p:cNvSpPr>
            <a:spLocks noGrp="1" noChangeArrowheads="1"/>
          </p:cNvSpPr>
          <p:nvPr>
            <p:ph idx="1"/>
          </p:nvPr>
        </p:nvSpPr>
        <p:spPr/>
        <p:txBody>
          <a:bodyPr/>
          <a:lstStyle/>
          <a:p>
            <a:pPr eaLnBrk="1" hangingPunct="1"/>
            <a:r>
              <a:rPr lang="en-US" altLang="en-US" dirty="0" smtClean="0"/>
              <a:t>Create or open a project in the Program Workspace</a:t>
            </a:r>
          </a:p>
          <a:p>
            <a:pPr eaLnBrk="1" hangingPunct="1"/>
            <a:r>
              <a:rPr lang="en-US" altLang="en-US" dirty="0" smtClean="0"/>
              <a:t>Develop code in the </a:t>
            </a:r>
            <a:br>
              <a:rPr lang="en-US" altLang="en-US" dirty="0" smtClean="0"/>
            </a:br>
            <a:r>
              <a:rPr lang="en-US" altLang="en-US" dirty="0" smtClean="0"/>
              <a:t>text editor</a:t>
            </a:r>
          </a:p>
          <a:p>
            <a:pPr eaLnBrk="1" hangingPunct="1"/>
            <a:r>
              <a:rPr lang="en-US" altLang="en-US" dirty="0" smtClean="0"/>
              <a:t>Save and compile</a:t>
            </a:r>
          </a:p>
          <a:p>
            <a:pPr eaLnBrk="1" hangingPunct="1"/>
            <a:r>
              <a:rPr lang="en-US" altLang="en-US" dirty="0" smtClean="0"/>
              <a:t>Compiler outputs</a:t>
            </a:r>
          </a:p>
          <a:p>
            <a:pPr lvl="1" eaLnBrk="1" hangingPunct="1"/>
            <a:r>
              <a:rPr lang="en-US" altLang="en-US" dirty="0" smtClean="0"/>
              <a:t>Errors and warnings</a:t>
            </a:r>
            <a:br>
              <a:rPr lang="en-US" altLang="en-US" dirty="0" smtClean="0"/>
            </a:br>
            <a:r>
              <a:rPr lang="en-US" altLang="en-US" dirty="0" smtClean="0"/>
              <a:t>-or-</a:t>
            </a:r>
          </a:p>
          <a:p>
            <a:pPr lvl="1" eaLnBrk="1" hangingPunct="1"/>
            <a:r>
              <a:rPr lang="en-US" altLang="en-US" dirty="0" smtClean="0"/>
              <a:t>A downloadable binary</a:t>
            </a:r>
          </a:p>
          <a:p>
            <a:pPr eaLnBrk="1" hangingPunct="1"/>
            <a:r>
              <a:rPr lang="en-US" altLang="en-US" dirty="0" smtClean="0"/>
              <a:t>Save to the USB flash disk</a:t>
            </a:r>
          </a:p>
          <a:p>
            <a:pPr eaLnBrk="1" hangingPunct="1"/>
            <a:endParaRPr lang="en-US" altLang="en-US" dirty="0" smtClean="0"/>
          </a:p>
        </p:txBody>
      </p:sp>
      <p:pic>
        <p:nvPicPr>
          <p:cNvPr id="20484" name="Picture 4" descr="compil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0" y="2346325"/>
            <a:ext cx="3937000" cy="336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Oval 5"/>
          <p:cNvSpPr>
            <a:spLocks noChangeArrowheads="1"/>
          </p:cNvSpPr>
          <p:nvPr/>
        </p:nvSpPr>
        <p:spPr bwMode="auto">
          <a:xfrm>
            <a:off x="5688013" y="3252788"/>
            <a:ext cx="647700" cy="358775"/>
          </a:xfrm>
          <a:prstGeom prst="ellipse">
            <a:avLst/>
          </a:prstGeom>
          <a:noFill/>
          <a:ln w="635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600" b="1">
                <a:solidFill>
                  <a:srgbClr val="B9255A"/>
                </a:solidFill>
                <a:latin typeface="Arial Narrow" pitchFamily="34" charset="0"/>
                <a:ea typeface="Arial Unicode MS" pitchFamily="34" charset="-128"/>
                <a:cs typeface="Arial Unicode MS" pitchFamily="34" charset="-128"/>
              </a:defRPr>
            </a:lvl1pPr>
            <a:lvl2pPr marL="742950" indent="-285750" eaLnBrk="0" hangingPunct="0">
              <a:defRPr sz="2600" b="1">
                <a:solidFill>
                  <a:srgbClr val="B9255A"/>
                </a:solidFill>
                <a:latin typeface="Arial Narrow" pitchFamily="34" charset="0"/>
                <a:ea typeface="Arial Unicode MS" pitchFamily="34" charset="-128"/>
                <a:cs typeface="Arial Unicode MS" pitchFamily="34" charset="-128"/>
              </a:defRPr>
            </a:lvl2pPr>
            <a:lvl3pPr marL="1143000" indent="-228600" eaLnBrk="0" hangingPunct="0">
              <a:defRPr sz="2600" b="1">
                <a:solidFill>
                  <a:srgbClr val="B9255A"/>
                </a:solidFill>
                <a:latin typeface="Arial Narrow" pitchFamily="34" charset="0"/>
                <a:ea typeface="Arial Unicode MS" pitchFamily="34" charset="-128"/>
                <a:cs typeface="Arial Unicode MS" pitchFamily="34" charset="-128"/>
              </a:defRPr>
            </a:lvl3pPr>
            <a:lvl4pPr marL="1600200" indent="-228600" eaLnBrk="0" hangingPunct="0">
              <a:defRPr sz="2600" b="1">
                <a:solidFill>
                  <a:srgbClr val="B9255A"/>
                </a:solidFill>
                <a:latin typeface="Arial Narrow" pitchFamily="34" charset="0"/>
                <a:ea typeface="Arial Unicode MS" pitchFamily="34" charset="-128"/>
                <a:cs typeface="Arial Unicode MS" pitchFamily="34" charset="-128"/>
              </a:defRPr>
            </a:lvl4pPr>
            <a:lvl5pPr marL="2057400" indent="-228600" eaLnBrk="0" hangingPunct="0">
              <a:defRPr sz="2600" b="1">
                <a:solidFill>
                  <a:srgbClr val="B9255A"/>
                </a:solidFill>
                <a:latin typeface="Arial Narrow" pitchFamily="34" charset="0"/>
                <a:ea typeface="Arial Unicode MS" pitchFamily="34" charset="-128"/>
                <a:cs typeface="Arial Unicode MS" pitchFamily="34" charset="-128"/>
              </a:defRPr>
            </a:lvl5pPr>
            <a:lvl6pPr marL="2514600" indent="-228600" eaLnBrk="0" fontAlgn="base" hangingPunct="0">
              <a:spcBef>
                <a:spcPct val="0"/>
              </a:spcBef>
              <a:spcAft>
                <a:spcPct val="0"/>
              </a:spcAft>
              <a:defRPr sz="2600" b="1">
                <a:solidFill>
                  <a:srgbClr val="B9255A"/>
                </a:solidFill>
                <a:latin typeface="Arial Narrow" pitchFamily="34" charset="0"/>
                <a:ea typeface="Arial Unicode MS" pitchFamily="34" charset="-128"/>
                <a:cs typeface="Arial Unicode MS" pitchFamily="34" charset="-128"/>
              </a:defRPr>
            </a:lvl6pPr>
            <a:lvl7pPr marL="2971800" indent="-228600" eaLnBrk="0" fontAlgn="base" hangingPunct="0">
              <a:spcBef>
                <a:spcPct val="0"/>
              </a:spcBef>
              <a:spcAft>
                <a:spcPct val="0"/>
              </a:spcAft>
              <a:defRPr sz="2600" b="1">
                <a:solidFill>
                  <a:srgbClr val="B9255A"/>
                </a:solidFill>
                <a:latin typeface="Arial Narrow" pitchFamily="34" charset="0"/>
                <a:ea typeface="Arial Unicode MS" pitchFamily="34" charset="-128"/>
                <a:cs typeface="Arial Unicode MS" pitchFamily="34" charset="-128"/>
              </a:defRPr>
            </a:lvl7pPr>
            <a:lvl8pPr marL="3429000" indent="-228600" eaLnBrk="0" fontAlgn="base" hangingPunct="0">
              <a:spcBef>
                <a:spcPct val="0"/>
              </a:spcBef>
              <a:spcAft>
                <a:spcPct val="0"/>
              </a:spcAft>
              <a:defRPr sz="2600" b="1">
                <a:solidFill>
                  <a:srgbClr val="B9255A"/>
                </a:solidFill>
                <a:latin typeface="Arial Narrow" pitchFamily="34" charset="0"/>
                <a:ea typeface="Arial Unicode MS" pitchFamily="34" charset="-128"/>
                <a:cs typeface="Arial Unicode MS" pitchFamily="34" charset="-128"/>
              </a:defRPr>
            </a:lvl8pPr>
            <a:lvl9pPr marL="3886200" indent="-228600" eaLnBrk="0" fontAlgn="base" hangingPunct="0">
              <a:spcBef>
                <a:spcPct val="0"/>
              </a:spcBef>
              <a:spcAft>
                <a:spcPct val="0"/>
              </a:spcAft>
              <a:defRPr sz="2600" b="1">
                <a:solidFill>
                  <a:srgbClr val="B9255A"/>
                </a:solidFill>
                <a:latin typeface="Arial Narrow" pitchFamily="34" charset="0"/>
                <a:ea typeface="Arial Unicode MS" pitchFamily="34" charset="-128"/>
                <a:cs typeface="Arial Unicode MS" pitchFamily="34" charset="-128"/>
              </a:defRPr>
            </a:lvl9pPr>
          </a:lstStyle>
          <a:p>
            <a:pPr eaLnBrk="1" hangingPunct="1"/>
            <a:endParaRPr lang="en-US" altLang="en-US" sz="2400" b="0">
              <a:solidFill>
                <a:schemeClr val="tx1"/>
              </a:solidFill>
              <a:latin typeface="Arial" charset="0"/>
              <a:ea typeface="MS PGothic" pitchFamily="34" charset="-128"/>
            </a:endParaRPr>
          </a:p>
        </p:txBody>
      </p:sp>
      <p:sp>
        <p:nvSpPr>
          <p:cNvPr id="20486" name="Oval 6"/>
          <p:cNvSpPr>
            <a:spLocks noChangeArrowheads="1"/>
          </p:cNvSpPr>
          <p:nvPr/>
        </p:nvSpPr>
        <p:spPr bwMode="auto">
          <a:xfrm>
            <a:off x="6119813" y="5268913"/>
            <a:ext cx="865187" cy="433387"/>
          </a:xfrm>
          <a:prstGeom prst="ellipse">
            <a:avLst/>
          </a:prstGeom>
          <a:noFill/>
          <a:ln w="635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600" b="1">
                <a:solidFill>
                  <a:srgbClr val="B9255A"/>
                </a:solidFill>
                <a:latin typeface="Arial Narrow" pitchFamily="34" charset="0"/>
                <a:ea typeface="Arial Unicode MS" pitchFamily="34" charset="-128"/>
                <a:cs typeface="Arial Unicode MS" pitchFamily="34" charset="-128"/>
              </a:defRPr>
            </a:lvl1pPr>
            <a:lvl2pPr marL="742950" indent="-285750" eaLnBrk="0" hangingPunct="0">
              <a:defRPr sz="2600" b="1">
                <a:solidFill>
                  <a:srgbClr val="B9255A"/>
                </a:solidFill>
                <a:latin typeface="Arial Narrow" pitchFamily="34" charset="0"/>
                <a:ea typeface="Arial Unicode MS" pitchFamily="34" charset="-128"/>
                <a:cs typeface="Arial Unicode MS" pitchFamily="34" charset="-128"/>
              </a:defRPr>
            </a:lvl2pPr>
            <a:lvl3pPr marL="1143000" indent="-228600" eaLnBrk="0" hangingPunct="0">
              <a:defRPr sz="2600" b="1">
                <a:solidFill>
                  <a:srgbClr val="B9255A"/>
                </a:solidFill>
                <a:latin typeface="Arial Narrow" pitchFamily="34" charset="0"/>
                <a:ea typeface="Arial Unicode MS" pitchFamily="34" charset="-128"/>
                <a:cs typeface="Arial Unicode MS" pitchFamily="34" charset="-128"/>
              </a:defRPr>
            </a:lvl3pPr>
            <a:lvl4pPr marL="1600200" indent="-228600" eaLnBrk="0" hangingPunct="0">
              <a:defRPr sz="2600" b="1">
                <a:solidFill>
                  <a:srgbClr val="B9255A"/>
                </a:solidFill>
                <a:latin typeface="Arial Narrow" pitchFamily="34" charset="0"/>
                <a:ea typeface="Arial Unicode MS" pitchFamily="34" charset="-128"/>
                <a:cs typeface="Arial Unicode MS" pitchFamily="34" charset="-128"/>
              </a:defRPr>
            </a:lvl4pPr>
            <a:lvl5pPr marL="2057400" indent="-228600" eaLnBrk="0" hangingPunct="0">
              <a:defRPr sz="2600" b="1">
                <a:solidFill>
                  <a:srgbClr val="B9255A"/>
                </a:solidFill>
                <a:latin typeface="Arial Narrow" pitchFamily="34" charset="0"/>
                <a:ea typeface="Arial Unicode MS" pitchFamily="34" charset="-128"/>
                <a:cs typeface="Arial Unicode MS" pitchFamily="34" charset="-128"/>
              </a:defRPr>
            </a:lvl5pPr>
            <a:lvl6pPr marL="2514600" indent="-228600" eaLnBrk="0" fontAlgn="base" hangingPunct="0">
              <a:spcBef>
                <a:spcPct val="0"/>
              </a:spcBef>
              <a:spcAft>
                <a:spcPct val="0"/>
              </a:spcAft>
              <a:defRPr sz="2600" b="1">
                <a:solidFill>
                  <a:srgbClr val="B9255A"/>
                </a:solidFill>
                <a:latin typeface="Arial Narrow" pitchFamily="34" charset="0"/>
                <a:ea typeface="Arial Unicode MS" pitchFamily="34" charset="-128"/>
                <a:cs typeface="Arial Unicode MS" pitchFamily="34" charset="-128"/>
              </a:defRPr>
            </a:lvl6pPr>
            <a:lvl7pPr marL="2971800" indent="-228600" eaLnBrk="0" fontAlgn="base" hangingPunct="0">
              <a:spcBef>
                <a:spcPct val="0"/>
              </a:spcBef>
              <a:spcAft>
                <a:spcPct val="0"/>
              </a:spcAft>
              <a:defRPr sz="2600" b="1">
                <a:solidFill>
                  <a:srgbClr val="B9255A"/>
                </a:solidFill>
                <a:latin typeface="Arial Narrow" pitchFamily="34" charset="0"/>
                <a:ea typeface="Arial Unicode MS" pitchFamily="34" charset="-128"/>
                <a:cs typeface="Arial Unicode MS" pitchFamily="34" charset="-128"/>
              </a:defRPr>
            </a:lvl7pPr>
            <a:lvl8pPr marL="3429000" indent="-228600" eaLnBrk="0" fontAlgn="base" hangingPunct="0">
              <a:spcBef>
                <a:spcPct val="0"/>
              </a:spcBef>
              <a:spcAft>
                <a:spcPct val="0"/>
              </a:spcAft>
              <a:defRPr sz="2600" b="1">
                <a:solidFill>
                  <a:srgbClr val="B9255A"/>
                </a:solidFill>
                <a:latin typeface="Arial Narrow" pitchFamily="34" charset="0"/>
                <a:ea typeface="Arial Unicode MS" pitchFamily="34" charset="-128"/>
                <a:cs typeface="Arial Unicode MS" pitchFamily="34" charset="-128"/>
              </a:defRPr>
            </a:lvl8pPr>
            <a:lvl9pPr marL="3886200" indent="-228600" eaLnBrk="0" fontAlgn="base" hangingPunct="0">
              <a:spcBef>
                <a:spcPct val="0"/>
              </a:spcBef>
              <a:spcAft>
                <a:spcPct val="0"/>
              </a:spcAft>
              <a:defRPr sz="2600" b="1">
                <a:solidFill>
                  <a:srgbClr val="B9255A"/>
                </a:solidFill>
                <a:latin typeface="Arial Narrow" pitchFamily="34" charset="0"/>
                <a:ea typeface="Arial Unicode MS" pitchFamily="34" charset="-128"/>
                <a:cs typeface="Arial Unicode MS" pitchFamily="34" charset="-128"/>
              </a:defRPr>
            </a:lvl9pPr>
          </a:lstStyle>
          <a:p>
            <a:pPr eaLnBrk="1" hangingPunct="1"/>
            <a:endParaRPr lang="en-US" altLang="en-US" sz="2400" b="0">
              <a:solidFill>
                <a:schemeClr val="tx1"/>
              </a:solidFill>
              <a:latin typeface="Arial" charset="0"/>
              <a:ea typeface="MS PGothic" pitchFamily="34" charset="-128"/>
            </a:endParaRPr>
          </a:p>
        </p:txBody>
      </p:sp>
    </p:spTree>
    <p:extLst>
      <p:ext uri="{BB962C8B-B14F-4D97-AF65-F5344CB8AC3E}">
        <p14:creationId xmlns:p14="http://schemas.microsoft.com/office/powerpoint/2010/main" val="2256934264"/>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smtClean="0"/>
              <a:t>Getting Started</a:t>
            </a:r>
          </a:p>
        </p:txBody>
      </p:sp>
      <p:sp>
        <p:nvSpPr>
          <p:cNvPr id="21507" name="Rectangle 3"/>
          <p:cNvSpPr>
            <a:spLocks noGrp="1" noChangeArrowheads="1"/>
          </p:cNvSpPr>
          <p:nvPr>
            <p:ph idx="1"/>
          </p:nvPr>
        </p:nvSpPr>
        <p:spPr/>
        <p:txBody>
          <a:bodyPr/>
          <a:lstStyle/>
          <a:p>
            <a:pPr eaLnBrk="1" hangingPunct="1"/>
            <a:r>
              <a:rPr lang="en-US" altLang="en-US" smtClean="0"/>
              <a:t>Once the file has saved to the flash disk, it needs to be programmed into the microcontroller</a:t>
            </a:r>
          </a:p>
          <a:p>
            <a:pPr eaLnBrk="1" hangingPunct="1"/>
            <a:r>
              <a:rPr lang="en-US" altLang="en-US" smtClean="0"/>
              <a:t>Press the button on the mbed module</a:t>
            </a:r>
          </a:p>
          <a:p>
            <a:pPr eaLnBrk="1" hangingPunct="1"/>
            <a:r>
              <a:rPr lang="en-US" altLang="en-US" smtClean="0"/>
              <a:t>Your code will start running!</a:t>
            </a:r>
          </a:p>
        </p:txBody>
      </p:sp>
      <p:pic>
        <p:nvPicPr>
          <p:cNvPr id="21508" name="Picture 4" descr="mbedMicrocontroll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3481388"/>
            <a:ext cx="2667000" cy="230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AutoShape 5"/>
          <p:cNvSpPr>
            <a:spLocks noChangeArrowheads="1"/>
          </p:cNvSpPr>
          <p:nvPr/>
        </p:nvSpPr>
        <p:spPr bwMode="auto">
          <a:xfrm rot="-1532689">
            <a:off x="6629400" y="3557588"/>
            <a:ext cx="1524000" cy="685800"/>
          </a:xfrm>
          <a:prstGeom prst="leftArrow">
            <a:avLst>
              <a:gd name="adj1" fmla="val 30343"/>
              <a:gd name="adj2" fmla="val 82325"/>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600" b="1">
                <a:solidFill>
                  <a:srgbClr val="B9255A"/>
                </a:solidFill>
                <a:latin typeface="Arial Narrow" pitchFamily="34" charset="0"/>
                <a:ea typeface="Arial Unicode MS" pitchFamily="34" charset="-128"/>
                <a:cs typeface="Arial Unicode MS" pitchFamily="34" charset="-128"/>
              </a:defRPr>
            </a:lvl1pPr>
            <a:lvl2pPr marL="742950" indent="-285750" eaLnBrk="0" hangingPunct="0">
              <a:defRPr sz="2600" b="1">
                <a:solidFill>
                  <a:srgbClr val="B9255A"/>
                </a:solidFill>
                <a:latin typeface="Arial Narrow" pitchFamily="34" charset="0"/>
                <a:ea typeface="Arial Unicode MS" pitchFamily="34" charset="-128"/>
                <a:cs typeface="Arial Unicode MS" pitchFamily="34" charset="-128"/>
              </a:defRPr>
            </a:lvl2pPr>
            <a:lvl3pPr marL="1143000" indent="-228600" eaLnBrk="0" hangingPunct="0">
              <a:defRPr sz="2600" b="1">
                <a:solidFill>
                  <a:srgbClr val="B9255A"/>
                </a:solidFill>
                <a:latin typeface="Arial Narrow" pitchFamily="34" charset="0"/>
                <a:ea typeface="Arial Unicode MS" pitchFamily="34" charset="-128"/>
                <a:cs typeface="Arial Unicode MS" pitchFamily="34" charset="-128"/>
              </a:defRPr>
            </a:lvl3pPr>
            <a:lvl4pPr marL="1600200" indent="-228600" eaLnBrk="0" hangingPunct="0">
              <a:defRPr sz="2600" b="1">
                <a:solidFill>
                  <a:srgbClr val="B9255A"/>
                </a:solidFill>
                <a:latin typeface="Arial Narrow" pitchFamily="34" charset="0"/>
                <a:ea typeface="Arial Unicode MS" pitchFamily="34" charset="-128"/>
                <a:cs typeface="Arial Unicode MS" pitchFamily="34" charset="-128"/>
              </a:defRPr>
            </a:lvl4pPr>
            <a:lvl5pPr marL="2057400" indent="-228600" eaLnBrk="0" hangingPunct="0">
              <a:defRPr sz="2600" b="1">
                <a:solidFill>
                  <a:srgbClr val="B9255A"/>
                </a:solidFill>
                <a:latin typeface="Arial Narrow" pitchFamily="34" charset="0"/>
                <a:ea typeface="Arial Unicode MS" pitchFamily="34" charset="-128"/>
                <a:cs typeface="Arial Unicode MS" pitchFamily="34" charset="-128"/>
              </a:defRPr>
            </a:lvl5pPr>
            <a:lvl6pPr marL="2514600" indent="-228600" eaLnBrk="0" fontAlgn="base" hangingPunct="0">
              <a:spcBef>
                <a:spcPct val="0"/>
              </a:spcBef>
              <a:spcAft>
                <a:spcPct val="0"/>
              </a:spcAft>
              <a:defRPr sz="2600" b="1">
                <a:solidFill>
                  <a:srgbClr val="B9255A"/>
                </a:solidFill>
                <a:latin typeface="Arial Narrow" pitchFamily="34" charset="0"/>
                <a:ea typeface="Arial Unicode MS" pitchFamily="34" charset="-128"/>
                <a:cs typeface="Arial Unicode MS" pitchFamily="34" charset="-128"/>
              </a:defRPr>
            </a:lvl6pPr>
            <a:lvl7pPr marL="2971800" indent="-228600" eaLnBrk="0" fontAlgn="base" hangingPunct="0">
              <a:spcBef>
                <a:spcPct val="0"/>
              </a:spcBef>
              <a:spcAft>
                <a:spcPct val="0"/>
              </a:spcAft>
              <a:defRPr sz="2600" b="1">
                <a:solidFill>
                  <a:srgbClr val="B9255A"/>
                </a:solidFill>
                <a:latin typeface="Arial Narrow" pitchFamily="34" charset="0"/>
                <a:ea typeface="Arial Unicode MS" pitchFamily="34" charset="-128"/>
                <a:cs typeface="Arial Unicode MS" pitchFamily="34" charset="-128"/>
              </a:defRPr>
            </a:lvl7pPr>
            <a:lvl8pPr marL="3429000" indent="-228600" eaLnBrk="0" fontAlgn="base" hangingPunct="0">
              <a:spcBef>
                <a:spcPct val="0"/>
              </a:spcBef>
              <a:spcAft>
                <a:spcPct val="0"/>
              </a:spcAft>
              <a:defRPr sz="2600" b="1">
                <a:solidFill>
                  <a:srgbClr val="B9255A"/>
                </a:solidFill>
                <a:latin typeface="Arial Narrow" pitchFamily="34" charset="0"/>
                <a:ea typeface="Arial Unicode MS" pitchFamily="34" charset="-128"/>
                <a:cs typeface="Arial Unicode MS" pitchFamily="34" charset="-128"/>
              </a:defRPr>
            </a:lvl8pPr>
            <a:lvl9pPr marL="3886200" indent="-228600" eaLnBrk="0" fontAlgn="base" hangingPunct="0">
              <a:spcBef>
                <a:spcPct val="0"/>
              </a:spcBef>
              <a:spcAft>
                <a:spcPct val="0"/>
              </a:spcAft>
              <a:defRPr sz="2600" b="1">
                <a:solidFill>
                  <a:srgbClr val="B9255A"/>
                </a:solidFill>
                <a:latin typeface="Arial Narrow" pitchFamily="34" charset="0"/>
                <a:ea typeface="Arial Unicode MS" pitchFamily="34" charset="-128"/>
                <a:cs typeface="Arial Unicode MS" pitchFamily="34" charset="-128"/>
              </a:defRPr>
            </a:lvl9pPr>
          </a:lstStyle>
          <a:p>
            <a:pPr eaLnBrk="1" hangingPunct="1"/>
            <a:endParaRPr lang="en-US" altLang="en-US" sz="2400" b="0">
              <a:solidFill>
                <a:schemeClr val="tx1"/>
              </a:solidFill>
              <a:latin typeface="Arial" charset="0"/>
              <a:ea typeface="MS PGothic" pitchFamily="34" charset="-128"/>
            </a:endParaRPr>
          </a:p>
        </p:txBody>
      </p:sp>
    </p:spTree>
    <p:extLst>
      <p:ext uri="{BB962C8B-B14F-4D97-AF65-F5344CB8AC3E}">
        <p14:creationId xmlns:p14="http://schemas.microsoft.com/office/powerpoint/2010/main" val="624300556"/>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itle 3"/>
          <p:cNvSpPr>
            <a:spLocks noGrp="1"/>
          </p:cNvSpPr>
          <p:nvPr>
            <p:ph type="title"/>
          </p:nvPr>
        </p:nvSpPr>
        <p:spPr/>
        <p:txBody>
          <a:bodyPr/>
          <a:lstStyle/>
          <a:p>
            <a:pPr eaLnBrk="1" hangingPunct="1"/>
            <a:r>
              <a:rPr lang="en-GB" altLang="en-US" dirty="0" smtClean="0"/>
              <a:t>MBED</a:t>
            </a:r>
            <a:br>
              <a:rPr lang="en-GB" altLang="en-US" dirty="0" smtClean="0"/>
            </a:br>
            <a:r>
              <a:rPr lang="en-GB" altLang="en-US" dirty="0" smtClean="0"/>
              <a:t>Hello World</a:t>
            </a:r>
          </a:p>
        </p:txBody>
      </p:sp>
      <p:sp>
        <p:nvSpPr>
          <p:cNvPr id="24579" name="Rectangle 3"/>
          <p:cNvSpPr>
            <a:spLocks noGrp="1" noChangeArrowheads="1"/>
          </p:cNvSpPr>
          <p:nvPr>
            <p:ph type="body" idx="1"/>
          </p:nvPr>
        </p:nvSpPr>
        <p:spPr/>
        <p:txBody>
          <a:bodyPr/>
          <a:lstStyle/>
          <a:p>
            <a:pPr eaLnBrk="1" hangingPunct="1">
              <a:lnSpc>
                <a:spcPts val="2100"/>
              </a:lnSpc>
              <a:spcBef>
                <a:spcPct val="30000"/>
              </a:spcBef>
              <a:buClr>
                <a:schemeClr val="hlink"/>
              </a:buClr>
              <a:buFont typeface="Arial" pitchFamily="34" charset="0"/>
              <a:buNone/>
              <a:defRPr/>
            </a:pPr>
            <a:r>
              <a:rPr lang="de-DE" sz="2600" dirty="0" smtClean="0"/>
              <a:t>Lab 2</a:t>
            </a:r>
          </a:p>
          <a:p>
            <a:pPr eaLnBrk="1" hangingPunct="1">
              <a:lnSpc>
                <a:spcPts val="2100"/>
              </a:lnSpc>
              <a:spcBef>
                <a:spcPct val="30000"/>
              </a:spcBef>
              <a:buClr>
                <a:schemeClr val="hlink"/>
              </a:buClr>
              <a:buFont typeface="Arial" pitchFamily="34" charset="0"/>
              <a:buNone/>
              <a:defRPr/>
            </a:pPr>
            <a:r>
              <a:rPr lang="de-DE" sz="2600" dirty="0" smtClean="0"/>
              <a:t>Rapid Prototyping: Other IO</a:t>
            </a:r>
            <a:endParaRPr lang="en-GB" sz="2600" dirty="0" smtClean="0"/>
          </a:p>
          <a:p>
            <a:pPr eaLnBrk="1" hangingPunct="1">
              <a:lnSpc>
                <a:spcPts val="2100"/>
              </a:lnSpc>
              <a:spcBef>
                <a:spcPct val="30000"/>
              </a:spcBef>
              <a:buClr>
                <a:schemeClr val="hlink"/>
              </a:buClr>
              <a:buFont typeface="Arial" pitchFamily="34" charset="0"/>
              <a:buNone/>
              <a:defRPr/>
            </a:pPr>
            <a:endParaRPr lang="en-GB" sz="2600" dirty="0" smtClean="0"/>
          </a:p>
        </p:txBody>
      </p:sp>
    </p:spTree>
    <p:extLst>
      <p:ext uri="{BB962C8B-B14F-4D97-AF65-F5344CB8AC3E}">
        <p14:creationId xmlns:p14="http://schemas.microsoft.com/office/powerpoint/2010/main" val="3162426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GB" altLang="en-US" smtClean="0"/>
              <a:t>DigitalOut and Analog Input</a:t>
            </a:r>
          </a:p>
        </p:txBody>
      </p:sp>
      <p:sp>
        <p:nvSpPr>
          <p:cNvPr id="24579" name="Content Placeholder 3"/>
          <p:cNvSpPr>
            <a:spLocks noGrp="1"/>
          </p:cNvSpPr>
          <p:nvPr>
            <p:ph idx="1"/>
          </p:nvPr>
        </p:nvSpPr>
        <p:spPr/>
        <p:txBody>
          <a:bodyPr/>
          <a:lstStyle/>
          <a:p>
            <a:pPr eaLnBrk="1" hangingPunct="1"/>
            <a:r>
              <a:rPr lang="en-GB" altLang="en-US" dirty="0" smtClean="0"/>
              <a:t>In the hello world session, we simply compiled the default program – </a:t>
            </a:r>
            <a:r>
              <a:rPr lang="en-GB" altLang="en-US" dirty="0" err="1" smtClean="0"/>
              <a:t>blinky</a:t>
            </a:r>
            <a:r>
              <a:rPr lang="en-GB" altLang="en-US" dirty="0" smtClean="0"/>
              <a:t>, but we didn’t take too much notice of the code</a:t>
            </a:r>
          </a:p>
          <a:p>
            <a:pPr eaLnBrk="1" hangingPunct="1"/>
            <a:r>
              <a:rPr lang="en-GB" altLang="en-US" dirty="0" smtClean="0"/>
              <a:t>It was simple, it set up a digital output (</a:t>
            </a:r>
            <a:r>
              <a:rPr lang="en-GB" altLang="en-US" dirty="0" err="1" smtClean="0"/>
              <a:t>DigitalOut</a:t>
            </a:r>
            <a:r>
              <a:rPr lang="en-GB" altLang="en-US" dirty="0" smtClean="0"/>
              <a:t>) called “</a:t>
            </a:r>
            <a:r>
              <a:rPr lang="en-GB" altLang="en-US" dirty="0" err="1" smtClean="0"/>
              <a:t>myled</a:t>
            </a:r>
            <a:r>
              <a:rPr lang="en-GB" altLang="en-US" dirty="0" smtClean="0"/>
              <a:t>” and run a loop forever turning it on and off.</a:t>
            </a:r>
          </a:p>
          <a:p>
            <a:pPr eaLnBrk="1" hangingPunct="1">
              <a:buFont typeface="Arial" charset="0"/>
              <a:buNone/>
            </a:pPr>
            <a:endParaRPr lang="en-GB" altLang="en-US" dirty="0" smtClean="0"/>
          </a:p>
          <a:p>
            <a:pPr eaLnBrk="1" hangingPunct="1"/>
            <a:r>
              <a:rPr lang="en-GB" altLang="en-US" dirty="0" smtClean="0"/>
              <a:t>Lets see if we can begin to influence this using an </a:t>
            </a:r>
            <a:r>
              <a:rPr lang="en-GB" altLang="en-US" dirty="0" err="1" smtClean="0"/>
              <a:t>analog</a:t>
            </a:r>
            <a:r>
              <a:rPr lang="en-GB" altLang="en-US" dirty="0" smtClean="0"/>
              <a:t> input</a:t>
            </a:r>
          </a:p>
          <a:p>
            <a:pPr eaLnBrk="1" hangingPunct="1"/>
            <a:endParaRPr lang="en-GB" altLang="en-US" dirty="0" smtClean="0"/>
          </a:p>
        </p:txBody>
      </p:sp>
    </p:spTree>
    <p:extLst>
      <p:ext uri="{BB962C8B-B14F-4D97-AF65-F5344CB8AC3E}">
        <p14:creationId xmlns:p14="http://schemas.microsoft.com/office/powerpoint/2010/main" val="1262860643"/>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GB" altLang="en-US" smtClean="0"/>
              <a:t>What IO is there?</a:t>
            </a:r>
          </a:p>
        </p:txBody>
      </p:sp>
      <p:pic>
        <p:nvPicPr>
          <p:cNvPr id="25603" name="Picture 6" descr="C:\Users\cstyles\Documents\mbed\Projects\subversion\mbed-005.1\Printing\mbed-nxp-lpc1768-card-bac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8513" y="1476375"/>
            <a:ext cx="7500937" cy="471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634989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GB" altLang="en-US" smtClean="0"/>
              <a:t>mbed application board</a:t>
            </a:r>
          </a:p>
        </p:txBody>
      </p:sp>
      <p:sp>
        <p:nvSpPr>
          <p:cNvPr id="3" name="Content Placeholder 2"/>
          <p:cNvSpPr>
            <a:spLocks noGrp="1"/>
          </p:cNvSpPr>
          <p:nvPr>
            <p:ph idx="1"/>
          </p:nvPr>
        </p:nvSpPr>
        <p:spPr>
          <a:xfrm>
            <a:off x="3906838" y="1347788"/>
            <a:ext cx="5160962" cy="4403725"/>
          </a:xfrm>
        </p:spPr>
        <p:txBody>
          <a:bodyPr numCol="2">
            <a:normAutofit fontScale="55000" lnSpcReduction="20000"/>
          </a:bodyPr>
          <a:lstStyle/>
          <a:p>
            <a:pPr marL="457200" indent="-457200">
              <a:buFont typeface="+mj-lt"/>
              <a:buAutoNum type="arabicPeriod"/>
              <a:defRPr/>
            </a:pPr>
            <a:r>
              <a:rPr lang="en-GB" dirty="0" smtClean="0"/>
              <a:t>128x32 </a:t>
            </a:r>
            <a:r>
              <a:rPr lang="en-GB" dirty="0"/>
              <a:t>Graphics LCD</a:t>
            </a:r>
          </a:p>
          <a:p>
            <a:pPr marL="457200" indent="-457200">
              <a:buFont typeface="+mj-lt"/>
              <a:buAutoNum type="arabicPeriod"/>
              <a:defRPr/>
            </a:pPr>
            <a:r>
              <a:rPr lang="en-GB" dirty="0"/>
              <a:t>5 way joystick</a:t>
            </a:r>
          </a:p>
          <a:p>
            <a:pPr marL="457200" indent="-457200">
              <a:buFont typeface="+mj-lt"/>
              <a:buAutoNum type="arabicPeriod"/>
              <a:defRPr/>
            </a:pPr>
            <a:r>
              <a:rPr lang="en-GB" dirty="0"/>
              <a:t>2 x Potentiometers</a:t>
            </a:r>
          </a:p>
          <a:p>
            <a:pPr marL="457200" indent="-457200">
              <a:buFont typeface="+mj-lt"/>
              <a:buAutoNum type="arabicPeriod"/>
              <a:defRPr/>
            </a:pPr>
            <a:r>
              <a:rPr lang="en-GB" dirty="0"/>
              <a:t>3.5mm Audio jack (</a:t>
            </a:r>
            <a:r>
              <a:rPr lang="en-GB" dirty="0" err="1"/>
              <a:t>Analog</a:t>
            </a:r>
            <a:r>
              <a:rPr lang="en-GB" dirty="0"/>
              <a:t> Out)</a:t>
            </a:r>
          </a:p>
          <a:p>
            <a:pPr marL="457200" indent="-457200">
              <a:buFont typeface="+mj-lt"/>
              <a:buAutoNum type="arabicPeriod"/>
              <a:defRPr/>
            </a:pPr>
            <a:r>
              <a:rPr lang="en-GB" dirty="0"/>
              <a:t>Speaker, PWM </a:t>
            </a:r>
            <a:r>
              <a:rPr lang="en-GB" dirty="0" err="1"/>
              <a:t>Conencted</a:t>
            </a:r>
            <a:endParaRPr lang="en-GB" dirty="0"/>
          </a:p>
          <a:p>
            <a:pPr marL="457200" indent="-457200">
              <a:buFont typeface="+mj-lt"/>
              <a:buAutoNum type="arabicPeriod"/>
              <a:defRPr/>
            </a:pPr>
            <a:r>
              <a:rPr lang="en-GB" dirty="0"/>
              <a:t>3 Axis +/1 1.5g Accelerometer</a:t>
            </a:r>
          </a:p>
          <a:p>
            <a:pPr marL="457200" indent="-457200">
              <a:buFont typeface="+mj-lt"/>
              <a:buAutoNum type="arabicPeriod"/>
              <a:defRPr/>
            </a:pPr>
            <a:r>
              <a:rPr lang="en-GB" dirty="0"/>
              <a:t>3.5mm Audio jack (</a:t>
            </a:r>
            <a:r>
              <a:rPr lang="en-GB" dirty="0" err="1"/>
              <a:t>Analog</a:t>
            </a:r>
            <a:r>
              <a:rPr lang="en-GB" dirty="0"/>
              <a:t> In)</a:t>
            </a:r>
          </a:p>
          <a:p>
            <a:pPr marL="457200" indent="-457200">
              <a:buFont typeface="+mj-lt"/>
              <a:buAutoNum type="arabicPeriod"/>
              <a:defRPr/>
            </a:pPr>
            <a:r>
              <a:rPr lang="en-GB" dirty="0"/>
              <a:t>2 x Servo motor headers</a:t>
            </a:r>
          </a:p>
          <a:p>
            <a:pPr marL="457200" indent="-457200">
              <a:buFont typeface="+mj-lt"/>
              <a:buAutoNum type="arabicPeriod"/>
              <a:defRPr/>
            </a:pPr>
            <a:r>
              <a:rPr lang="en-GB" dirty="0"/>
              <a:t>RGB LED, PWM connected</a:t>
            </a:r>
          </a:p>
          <a:p>
            <a:pPr marL="457200" indent="-457200">
              <a:buFont typeface="+mj-lt"/>
              <a:buAutoNum type="arabicPeriod"/>
              <a:defRPr/>
            </a:pPr>
            <a:r>
              <a:rPr lang="en-GB" dirty="0"/>
              <a:t>USB-B Connector</a:t>
            </a:r>
          </a:p>
          <a:p>
            <a:pPr marL="457200" indent="-457200">
              <a:buFont typeface="+mj-lt"/>
              <a:buAutoNum type="arabicPeriod"/>
              <a:defRPr/>
            </a:pPr>
            <a:r>
              <a:rPr lang="en-GB" dirty="0"/>
              <a:t>Temperature sensor</a:t>
            </a:r>
          </a:p>
          <a:p>
            <a:pPr marL="457200" indent="-457200">
              <a:buFont typeface="+mj-lt"/>
              <a:buAutoNum type="arabicPeriod"/>
              <a:defRPr/>
            </a:pPr>
            <a:r>
              <a:rPr lang="en-GB" dirty="0"/>
              <a:t>Socket for </a:t>
            </a:r>
            <a:r>
              <a:rPr lang="en-GB" dirty="0" err="1"/>
              <a:t>for</a:t>
            </a:r>
            <a:r>
              <a:rPr lang="en-GB" dirty="0"/>
              <a:t> </a:t>
            </a:r>
            <a:r>
              <a:rPr lang="en-GB" dirty="0" err="1"/>
              <a:t>Xbee</a:t>
            </a:r>
            <a:r>
              <a:rPr lang="en-GB" dirty="0"/>
              <a:t> (</a:t>
            </a:r>
            <a:r>
              <a:rPr lang="en-GB" dirty="0" err="1"/>
              <a:t>Zigbee</a:t>
            </a:r>
            <a:r>
              <a:rPr lang="en-GB" dirty="0"/>
              <a:t>) or RN-XV (</a:t>
            </a:r>
            <a:r>
              <a:rPr lang="en-GB" dirty="0" err="1"/>
              <a:t>Wifi</a:t>
            </a:r>
            <a:r>
              <a:rPr lang="en-GB" dirty="0"/>
              <a:t>)</a:t>
            </a:r>
          </a:p>
          <a:p>
            <a:pPr marL="457200" indent="-457200">
              <a:buFont typeface="+mj-lt"/>
              <a:buAutoNum type="arabicPeriod"/>
              <a:defRPr/>
            </a:pPr>
            <a:r>
              <a:rPr lang="en-GB" dirty="0"/>
              <a:t>USB-A Connector</a:t>
            </a:r>
          </a:p>
          <a:p>
            <a:pPr marL="457200" indent="-457200">
              <a:buFont typeface="+mj-lt"/>
              <a:buAutoNum type="arabicPeriod"/>
              <a:defRPr/>
            </a:pPr>
            <a:r>
              <a:rPr lang="en-GB" dirty="0"/>
              <a:t>RJ45 Ethernet </a:t>
            </a:r>
            <a:r>
              <a:rPr lang="en-GB" dirty="0" err="1"/>
              <a:t>conenctor</a:t>
            </a:r>
            <a:endParaRPr lang="en-GB" dirty="0"/>
          </a:p>
          <a:p>
            <a:pPr marL="457200" indent="-457200">
              <a:buFont typeface="+mj-lt"/>
              <a:buAutoNum type="arabicPeriod"/>
              <a:defRPr/>
            </a:pPr>
            <a:r>
              <a:rPr lang="en-GB" dirty="0"/>
              <a:t>1.3mm DC Jack input</a:t>
            </a:r>
          </a:p>
          <a:p>
            <a:pPr>
              <a:defRPr/>
            </a:pPr>
            <a:endParaRPr lang="en-GB" dirty="0"/>
          </a:p>
          <a:p>
            <a:pPr marL="0" indent="0">
              <a:buNone/>
              <a:defRPr/>
            </a:pPr>
            <a:endParaRPr lang="en-GB" dirty="0"/>
          </a:p>
        </p:txBody>
      </p:sp>
      <p:pic>
        <p:nvPicPr>
          <p:cNvPr id="26628" name="Picture 3" descr="C:\Users\cstyles\Desktop\photos_from_dan\app_board_back_sma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 y="3638550"/>
            <a:ext cx="3457575"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TextBox 5"/>
          <p:cNvSpPr txBox="1">
            <a:spLocks noChangeArrowheads="1"/>
          </p:cNvSpPr>
          <p:nvPr/>
        </p:nvSpPr>
        <p:spPr bwMode="auto">
          <a:xfrm>
            <a:off x="793750" y="5902325"/>
            <a:ext cx="76485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b="1">
                <a:solidFill>
                  <a:srgbClr val="B9255A"/>
                </a:solidFill>
                <a:latin typeface="Arial Narrow" pitchFamily="34" charset="0"/>
                <a:ea typeface="Arial Unicode MS" pitchFamily="34" charset="-128"/>
                <a:cs typeface="Arial Unicode MS" pitchFamily="34" charset="-128"/>
              </a:defRPr>
            </a:lvl1pPr>
            <a:lvl2pPr marL="742950" indent="-285750" eaLnBrk="0" hangingPunct="0">
              <a:defRPr sz="2600" b="1">
                <a:solidFill>
                  <a:srgbClr val="B9255A"/>
                </a:solidFill>
                <a:latin typeface="Arial Narrow" pitchFamily="34" charset="0"/>
                <a:ea typeface="Arial Unicode MS" pitchFamily="34" charset="-128"/>
                <a:cs typeface="Arial Unicode MS" pitchFamily="34" charset="-128"/>
              </a:defRPr>
            </a:lvl2pPr>
            <a:lvl3pPr marL="1143000" indent="-228600" eaLnBrk="0" hangingPunct="0">
              <a:defRPr sz="2600" b="1">
                <a:solidFill>
                  <a:srgbClr val="B9255A"/>
                </a:solidFill>
                <a:latin typeface="Arial Narrow" pitchFamily="34" charset="0"/>
                <a:ea typeface="Arial Unicode MS" pitchFamily="34" charset="-128"/>
                <a:cs typeface="Arial Unicode MS" pitchFamily="34" charset="-128"/>
              </a:defRPr>
            </a:lvl3pPr>
            <a:lvl4pPr marL="1600200" indent="-228600" eaLnBrk="0" hangingPunct="0">
              <a:defRPr sz="2600" b="1">
                <a:solidFill>
                  <a:srgbClr val="B9255A"/>
                </a:solidFill>
                <a:latin typeface="Arial Narrow" pitchFamily="34" charset="0"/>
                <a:ea typeface="Arial Unicode MS" pitchFamily="34" charset="-128"/>
                <a:cs typeface="Arial Unicode MS" pitchFamily="34" charset="-128"/>
              </a:defRPr>
            </a:lvl4pPr>
            <a:lvl5pPr marL="2057400" indent="-228600" eaLnBrk="0" hangingPunct="0">
              <a:defRPr sz="2600" b="1">
                <a:solidFill>
                  <a:srgbClr val="B9255A"/>
                </a:solidFill>
                <a:latin typeface="Arial Narrow" pitchFamily="34" charset="0"/>
                <a:ea typeface="Arial Unicode MS" pitchFamily="34" charset="-128"/>
                <a:cs typeface="Arial Unicode MS" pitchFamily="34" charset="-128"/>
              </a:defRPr>
            </a:lvl5pPr>
            <a:lvl6pPr marL="2514600" indent="-228600" eaLnBrk="0" fontAlgn="base" hangingPunct="0">
              <a:spcBef>
                <a:spcPct val="0"/>
              </a:spcBef>
              <a:spcAft>
                <a:spcPct val="0"/>
              </a:spcAft>
              <a:defRPr sz="2600" b="1">
                <a:solidFill>
                  <a:srgbClr val="B9255A"/>
                </a:solidFill>
                <a:latin typeface="Arial Narrow" pitchFamily="34" charset="0"/>
                <a:ea typeface="Arial Unicode MS" pitchFamily="34" charset="-128"/>
                <a:cs typeface="Arial Unicode MS" pitchFamily="34" charset="-128"/>
              </a:defRPr>
            </a:lvl6pPr>
            <a:lvl7pPr marL="2971800" indent="-228600" eaLnBrk="0" fontAlgn="base" hangingPunct="0">
              <a:spcBef>
                <a:spcPct val="0"/>
              </a:spcBef>
              <a:spcAft>
                <a:spcPct val="0"/>
              </a:spcAft>
              <a:defRPr sz="2600" b="1">
                <a:solidFill>
                  <a:srgbClr val="B9255A"/>
                </a:solidFill>
                <a:latin typeface="Arial Narrow" pitchFamily="34" charset="0"/>
                <a:ea typeface="Arial Unicode MS" pitchFamily="34" charset="-128"/>
                <a:cs typeface="Arial Unicode MS" pitchFamily="34" charset="-128"/>
              </a:defRPr>
            </a:lvl7pPr>
            <a:lvl8pPr marL="3429000" indent="-228600" eaLnBrk="0" fontAlgn="base" hangingPunct="0">
              <a:spcBef>
                <a:spcPct val="0"/>
              </a:spcBef>
              <a:spcAft>
                <a:spcPct val="0"/>
              </a:spcAft>
              <a:defRPr sz="2600" b="1">
                <a:solidFill>
                  <a:srgbClr val="B9255A"/>
                </a:solidFill>
                <a:latin typeface="Arial Narrow" pitchFamily="34" charset="0"/>
                <a:ea typeface="Arial Unicode MS" pitchFamily="34" charset="-128"/>
                <a:cs typeface="Arial Unicode MS" pitchFamily="34" charset="-128"/>
              </a:defRPr>
            </a:lvl8pPr>
            <a:lvl9pPr marL="3886200" indent="-228600" eaLnBrk="0" fontAlgn="base" hangingPunct="0">
              <a:spcBef>
                <a:spcPct val="0"/>
              </a:spcBef>
              <a:spcAft>
                <a:spcPct val="0"/>
              </a:spcAft>
              <a:defRPr sz="2600" b="1">
                <a:solidFill>
                  <a:srgbClr val="B9255A"/>
                </a:solidFill>
                <a:latin typeface="Arial Narrow" pitchFamily="34" charset="0"/>
                <a:ea typeface="Arial Unicode MS" pitchFamily="34" charset="-128"/>
                <a:cs typeface="Arial Unicode MS" pitchFamily="34" charset="-128"/>
              </a:defRPr>
            </a:lvl9pPr>
          </a:lstStyle>
          <a:p>
            <a:pPr eaLnBrk="1" hangingPunct="1"/>
            <a:r>
              <a:rPr lang="en-GB" altLang="en-US" sz="2400" b="0" dirty="0">
                <a:solidFill>
                  <a:schemeClr val="tx1"/>
                </a:solidFill>
                <a:latin typeface="Trebuchet MS" pitchFamily="34" charset="0"/>
                <a:hlinkClick r:id="rId3"/>
              </a:rPr>
              <a:t>http://mbed.org/cookbook/mbed-application-board</a:t>
            </a:r>
            <a:endParaRPr lang="en-GB" altLang="en-US" sz="2400" b="0" dirty="0">
              <a:solidFill>
                <a:schemeClr val="tx1"/>
              </a:solidFill>
              <a:latin typeface="Trebuchet MS" pitchFamily="34" charset="0"/>
            </a:endParaRPr>
          </a:p>
        </p:txBody>
      </p:sp>
      <p:pic>
        <p:nvPicPr>
          <p:cNvPr id="26630" name="Picture 7" descr="C:\Users\cstyles\Desktop\photos_from_dan\app_board_front_small_map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13" y="1236663"/>
            <a:ext cx="3513137"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2586784"/>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d21dfaf0ec7195243d0a1cdbb6fd123af27fda5"/>
</p:tagLst>
</file>

<file path=ppt/theme/theme1.xml><?xml version="1.0" encoding="utf-8"?>
<a:theme xmlns:a="http://schemas.openxmlformats.org/drawingml/2006/main" name="ARM">
  <a:themeElements>
    <a:clrScheme name="Custom 4">
      <a:dk1>
        <a:srgbClr val="001233"/>
      </a:dk1>
      <a:lt1>
        <a:sysClr val="window" lastClr="FFFFFF"/>
      </a:lt1>
      <a:dk2>
        <a:srgbClr val="000000"/>
      </a:dk2>
      <a:lt2>
        <a:srgbClr val="EAEAEA"/>
      </a:lt2>
      <a:accent1>
        <a:srgbClr val="CC302F"/>
      </a:accent1>
      <a:accent2>
        <a:srgbClr val="0084BF"/>
      </a:accent2>
      <a:accent3>
        <a:srgbClr val="F6C350"/>
      </a:accent3>
      <a:accent4>
        <a:srgbClr val="E64A3B"/>
      </a:accent4>
      <a:accent5>
        <a:srgbClr val="295876"/>
      </a:accent5>
      <a:accent6>
        <a:srgbClr val="FF9933"/>
      </a:accent6>
      <a:hlink>
        <a:srgbClr val="295876"/>
      </a:hlink>
      <a:folHlink>
        <a:srgbClr val="FF993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FDBFDA6196164F859E3A966F756982" ma:contentTypeVersion="0" ma:contentTypeDescription="Create a new document." ma:contentTypeScope="" ma:versionID="0fc57fbd5b712dcab20031d3fe8eb1ab">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52F2973-704F-4E54-ADC7-AFB321465A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AC4F1BD7-7684-4F86-8F56-27A2B4FFB94F}">
  <ds:schemaRefs>
    <ds:schemaRef ds:uri="http://purl.org/dc/elements/1.1/"/>
    <ds:schemaRef ds:uri="http://schemas.microsoft.com/office/2006/metadata/properties"/>
    <ds:schemaRef ds:uri="http://schemas.openxmlformats.org/package/2006/metadata/core-properties"/>
    <ds:schemaRef ds:uri="http://www.w3.org/XML/1998/namespace"/>
    <ds:schemaRef ds:uri="http://schemas.microsoft.com/office/2006/documentManagement/types"/>
    <ds:schemaRef ds:uri="http://purl.org/dc/dcmitype/"/>
    <ds:schemaRef ds:uri="http://purl.org/dc/terms/"/>
  </ds:schemaRefs>
</ds:datastoreItem>
</file>

<file path=customXml/itemProps3.xml><?xml version="1.0" encoding="utf-8"?>
<ds:datastoreItem xmlns:ds="http://schemas.openxmlformats.org/officeDocument/2006/customXml" ds:itemID="{2BF74526-B50E-44D7-8438-4C4B125C427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6992</TotalTime>
  <Words>1390</Words>
  <Application>Microsoft Office PowerPoint</Application>
  <PresentationFormat>On-screen Show (4:3)</PresentationFormat>
  <Paragraphs>187</Paragraphs>
  <Slides>26</Slides>
  <Notes>15</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ARM</vt:lpstr>
      <vt:lpstr>MBED  Hello World</vt:lpstr>
      <vt:lpstr>Registration</vt:lpstr>
      <vt:lpstr>Getting Started</vt:lpstr>
      <vt:lpstr>Getting Started</vt:lpstr>
      <vt:lpstr>Getting Started</vt:lpstr>
      <vt:lpstr>MBED Hello World</vt:lpstr>
      <vt:lpstr>DigitalOut and Analog Input</vt:lpstr>
      <vt:lpstr>What IO is there?</vt:lpstr>
      <vt:lpstr>mbed application board</vt:lpstr>
      <vt:lpstr>DigitalOut and Analog Input</vt:lpstr>
      <vt:lpstr>Challenge: DigitalOut and Analog Input</vt:lpstr>
      <vt:lpstr>mbed  Hello World</vt:lpstr>
      <vt:lpstr>Interfacing with sensors</vt:lpstr>
      <vt:lpstr>Conencting a Sensor</vt:lpstr>
      <vt:lpstr>Challenge : Interfacing with sensors</vt:lpstr>
      <vt:lpstr>mbed  Hello World</vt:lpstr>
      <vt:lpstr>Output device, LCD</vt:lpstr>
      <vt:lpstr>Connecting up the TextLCD</vt:lpstr>
      <vt:lpstr>Challenge: Digital Thermometer</vt:lpstr>
      <vt:lpstr>mbed  Hello World</vt:lpstr>
      <vt:lpstr>Hardware</vt:lpstr>
      <vt:lpstr>Mobile data logging</vt:lpstr>
      <vt:lpstr>Websocket server channels</vt:lpstr>
      <vt:lpstr>HTML5 and Websockets</vt:lpstr>
      <vt:lpstr>Example Program : Web sockets</vt:lpstr>
      <vt:lpstr>Challenge : Web sockets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Frank</dc:creator>
  <cp:lastModifiedBy>Sam Grove</cp:lastModifiedBy>
  <cp:revision>486</cp:revision>
  <dcterms:created xsi:type="dcterms:W3CDTF">2013-06-17T21:32:25Z</dcterms:created>
  <dcterms:modified xsi:type="dcterms:W3CDTF">2013-10-28T05:39:50Z</dcterms:modified>
</cp:coreProperties>
</file>