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43" r:id="rId2"/>
    <p:sldId id="335" r:id="rId3"/>
    <p:sldId id="351" r:id="rId4"/>
    <p:sldId id="342" r:id="rId5"/>
    <p:sldId id="363" r:id="rId6"/>
    <p:sldId id="364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F12A873-DAC3-4578-82A0-381942879276}">
          <p14:sldIdLst>
            <p14:sldId id="343"/>
            <p14:sldId id="335"/>
            <p14:sldId id="351"/>
            <p14:sldId id="342"/>
            <p14:sldId id="363"/>
            <p14:sldId id="3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5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4" autoAdjust="0"/>
    <p:restoredTop sz="94743" autoAdjust="0"/>
  </p:normalViewPr>
  <p:slideViewPr>
    <p:cSldViewPr>
      <p:cViewPr>
        <p:scale>
          <a:sx n="90" d="100"/>
          <a:sy n="90" d="100"/>
        </p:scale>
        <p:origin x="-720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92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DDEB4-CB7D-445A-90FB-807C382D24FD}" type="datetimeFigureOut">
              <a:rPr lang="zh-TW" altLang="en-US" smtClean="0"/>
              <a:t>2016/7/8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90371-9F31-4FCD-9702-01E382B294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14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F85BD-B645-49FD-93CF-77290939F5D2}" type="datetimeFigureOut">
              <a:rPr lang="zh-TW" altLang="en-US" smtClean="0"/>
              <a:t>2016/7/8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DEF68-C776-4AC5-9A56-5BC6D0CCCE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20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ttraining.com.tw/ittraining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blog.ittraining.com.tw/" TargetMode="External"/><Relationship Id="rId5" Type="http://schemas.openxmlformats.org/officeDocument/2006/relationships/hyperlink" Target="https://www.youtube.com/user/itc9988" TargetMode="External"/><Relationship Id="rId4" Type="http://schemas.openxmlformats.org/officeDocument/2006/relationships/hyperlink" Target="https://www.facebook.com/ittraining.club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210667" y="947862"/>
            <a:ext cx="1645973" cy="5289451"/>
          </a:xfrm>
        </p:spPr>
        <p:txBody>
          <a:bodyPr vert="eaVert"/>
          <a:lstStyle>
            <a:lvl1pPr>
              <a:defRPr b="1"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947862"/>
            <a:ext cx="9326827" cy="5289451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C8C0-404D-4A3B-8B32-11E7D6419D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圓角矩形 3">
            <a:hlinkClick r:id="rId2"/>
          </p:cNvPr>
          <p:cNvSpPr/>
          <p:nvPr userDrawn="1"/>
        </p:nvSpPr>
        <p:spPr>
          <a:xfrm>
            <a:off x="10704512" y="116632"/>
            <a:ext cx="1368152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352" y="6445251"/>
            <a:ext cx="2276475" cy="276225"/>
          </a:xfrm>
          <a:prstGeom prst="rect">
            <a:avLst/>
          </a:prstGeom>
        </p:spPr>
      </p:pic>
      <p:sp>
        <p:nvSpPr>
          <p:cNvPr id="7" name="矩形 6">
            <a:hlinkClick r:id="rId4"/>
          </p:cNvPr>
          <p:cNvSpPr/>
          <p:nvPr userDrawn="1"/>
        </p:nvSpPr>
        <p:spPr>
          <a:xfrm>
            <a:off x="335360" y="6467662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hlinkClick r:id="rId5"/>
          </p:cNvPr>
          <p:cNvSpPr/>
          <p:nvPr userDrawn="1"/>
        </p:nvSpPr>
        <p:spPr>
          <a:xfrm>
            <a:off x="1086596" y="6481259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hlinkClick r:id="rId6"/>
          </p:cNvPr>
          <p:cNvSpPr/>
          <p:nvPr userDrawn="1"/>
        </p:nvSpPr>
        <p:spPr>
          <a:xfrm>
            <a:off x="1861626" y="6481259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371182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87099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980729"/>
            <a:ext cx="5390389" cy="5145435"/>
          </a:xfrm>
        </p:spPr>
        <p:txBody>
          <a:bodyPr/>
          <a:lstStyle>
            <a:lvl1pPr>
              <a:defRPr sz="2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 sz="2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980729"/>
            <a:ext cx="5390389" cy="5145435"/>
          </a:xfrm>
        </p:spPr>
        <p:txBody>
          <a:bodyPr/>
          <a:lstStyle>
            <a:lvl1pPr>
              <a:defRPr sz="2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 sz="2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908720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1628801"/>
            <a:ext cx="5386917" cy="4497363"/>
          </a:xfrm>
        </p:spPr>
        <p:txBody>
          <a:bodyPr/>
          <a:lstStyle>
            <a:lvl1pPr>
              <a:defRPr sz="2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 sz="16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 sz="16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908720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628801"/>
            <a:ext cx="5389033" cy="4497363"/>
          </a:xfrm>
        </p:spPr>
        <p:txBody>
          <a:bodyPr/>
          <a:lstStyle>
            <a:lvl1pPr>
              <a:defRPr sz="2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 sz="1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 sz="16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 sz="16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C8C0-404D-4A3B-8B32-11E7D6419DC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55" y="908721"/>
            <a:ext cx="7694645" cy="5217443"/>
          </a:xfrm>
        </p:spPr>
        <p:txBody>
          <a:bodyPr/>
          <a:lstStyle>
            <a:lvl1pPr>
              <a:defRPr sz="32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>
              <a:defRPr sz="28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2pPr>
            <a:lvl3pPr>
              <a:defRPr sz="2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3pPr>
            <a:lvl4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4pPr>
            <a:lvl5pPr>
              <a:defRPr sz="20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914401"/>
            <a:ext cx="3086133" cy="5211763"/>
          </a:xfrm>
        </p:spPr>
        <p:txBody>
          <a:bodyPr/>
          <a:lstStyle>
            <a:lvl1pPr marL="0" indent="0">
              <a:buNone/>
              <a:defRPr sz="1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09600" y="-12144"/>
            <a:ext cx="10972800" cy="848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 smtClean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按一下以編輯母片標題樣式</a:t>
            </a:r>
            <a:endParaRPr lang="zh-TW" altLang="en-US" sz="3200" b="1" dirty="0">
              <a:latin typeface="Adobe 黑体 Std R" panose="020B0400000000000000" pitchFamily="34" charset="-128"/>
              <a:ea typeface="Adobe 黑体 Std R" panose="020B0400000000000000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1050306"/>
            <a:ext cx="7315200" cy="4106887"/>
          </a:xfrm>
        </p:spPr>
        <p:txBody>
          <a:bodyPr/>
          <a:lstStyle>
            <a:lvl1pPr marL="0" indent="0">
              <a:buNone/>
              <a:defRPr sz="32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dobe 黑体 Std R" panose="020B0400000000000000" pitchFamily="34" charset="-128"/>
                <a:ea typeface="Adobe 黑体 Std R" panose="020B0400000000000000" pitchFamily="34" charset="-128"/>
              </a:defRPr>
            </a:lvl1pPr>
          </a:lstStyle>
          <a:p>
            <a:fld id="{A7F5C8C0-404D-4A3B-8B32-11E7D6419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609600" y="-12144"/>
            <a:ext cx="10972800" cy="848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b="1" dirty="0" smtClean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按一下以編輯母片標題樣式</a:t>
            </a:r>
            <a:endParaRPr lang="zh-TW" altLang="en-US" sz="3200" b="1" dirty="0">
              <a:latin typeface="Adobe 黑体 Std R" panose="020B0400000000000000" pitchFamily="34" charset="-128"/>
              <a:ea typeface="Adobe 黑体 Std R" panose="020B0400000000000000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blog.ittraining.com.tw/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youtube.com/user/itc9988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facebook.com/ittraining.club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-12144"/>
            <a:ext cx="10972800" cy="848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980729"/>
            <a:ext cx="109728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751851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C8C0-404D-4A3B-8B32-11E7D6419DCB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3352" y="6445251"/>
            <a:ext cx="2276475" cy="276225"/>
          </a:xfrm>
          <a:prstGeom prst="rect">
            <a:avLst/>
          </a:prstGeom>
        </p:spPr>
      </p:pic>
      <p:sp>
        <p:nvSpPr>
          <p:cNvPr id="7" name="矩形 6">
            <a:hlinkClick r:id="rId15"/>
          </p:cNvPr>
          <p:cNvSpPr/>
          <p:nvPr userDrawn="1"/>
        </p:nvSpPr>
        <p:spPr>
          <a:xfrm>
            <a:off x="335360" y="6467662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hlinkClick r:id="rId16"/>
          </p:cNvPr>
          <p:cNvSpPr/>
          <p:nvPr userDrawn="1"/>
        </p:nvSpPr>
        <p:spPr>
          <a:xfrm>
            <a:off x="1086596" y="6481259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hlinkClick r:id="rId17"/>
          </p:cNvPr>
          <p:cNvSpPr/>
          <p:nvPr userDrawn="1"/>
        </p:nvSpPr>
        <p:spPr>
          <a:xfrm>
            <a:off x="1861626" y="6481259"/>
            <a:ext cx="648072" cy="201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71550" indent="-514350" algn="l" defTabSz="914400" rtl="0" eaLnBrk="1" latinLnBrk="0" hangingPunct="1">
        <a:spcBef>
          <a:spcPct val="20000"/>
        </a:spcBef>
        <a:buFont typeface="+mj-lt"/>
        <a:buAutoNum type="arabicParenR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bed.com/en/development/cloud/mbed-device-connector-service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9751378" y="5885498"/>
            <a:ext cx="1315721" cy="365125"/>
          </a:xfrm>
        </p:spPr>
        <p:txBody>
          <a:bodyPr/>
          <a:lstStyle/>
          <a:p>
            <a:fld id="{7A5E706A-321A-4FB4-83FA-25DACA05507A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1268760"/>
            <a:ext cx="6402108" cy="434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534" y="4152431"/>
            <a:ext cx="2857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左-右雙向箭號 28"/>
          <p:cNvSpPr/>
          <p:nvPr/>
        </p:nvSpPr>
        <p:spPr>
          <a:xfrm>
            <a:off x="5303913" y="3060167"/>
            <a:ext cx="2232247" cy="889596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M2M</a:t>
            </a:r>
            <a:r>
              <a:rPr lang="zh-TW" altLang="en-US" sz="16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 通訊協定</a:t>
            </a: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09600" y="-12144"/>
            <a:ext cx="10972800" cy="848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dobe 黑体 Std R" panose="020B0400000000000000" pitchFamily="34" charset="-128"/>
                <a:ea typeface="Adobe 黑体 Std R" panose="020B0400000000000000" pitchFamily="34" charset="-128"/>
                <a:cs typeface="+mj-cs"/>
              </a:defRPr>
            </a:lvl1pPr>
          </a:lstStyle>
          <a:p>
            <a:r>
              <a:rPr lang="en-US" altLang="zh-TW" dirty="0" err="1"/>
              <a:t>IoT</a:t>
            </a:r>
            <a:r>
              <a:rPr lang="en-US" altLang="zh-TW" dirty="0"/>
              <a:t> </a:t>
            </a:r>
            <a:r>
              <a:rPr lang="zh-TW" altLang="en-US" dirty="0"/>
              <a:t>技術架構簡介</a:t>
            </a:r>
          </a:p>
        </p:txBody>
      </p:sp>
    </p:spTree>
    <p:extLst>
      <p:ext uri="{BB962C8B-B14F-4D97-AF65-F5344CB8AC3E}">
        <p14:creationId xmlns:p14="http://schemas.microsoft.com/office/powerpoint/2010/main" val="35007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mbed</a:t>
            </a:r>
            <a:r>
              <a:rPr lang="en-US" altLang="zh-TW" dirty="0"/>
              <a:t> </a:t>
            </a:r>
            <a:r>
              <a:rPr lang="en-US" altLang="zh-TW" dirty="0" err="1"/>
              <a:t>IoT</a:t>
            </a:r>
            <a:r>
              <a:rPr lang="en-US" altLang="zh-TW" dirty="0"/>
              <a:t> Device Platform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888218"/>
            <a:ext cx="7128792" cy="245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5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0" dirty="0"/>
              <a:t>ARM </a:t>
            </a:r>
            <a:r>
              <a:rPr lang="en-US" altLang="zh-TW" b="0" dirty="0" err="1"/>
              <a:t>mbed</a:t>
            </a:r>
            <a:r>
              <a:rPr lang="en-US" altLang="zh-TW" b="0" dirty="0"/>
              <a:t> </a:t>
            </a:r>
            <a:r>
              <a:rPr lang="en-US" altLang="zh-TW" b="0" dirty="0" err="1"/>
              <a:t>IoT</a:t>
            </a:r>
            <a:r>
              <a:rPr lang="en-US" altLang="zh-TW" b="0" dirty="0"/>
              <a:t> Device Platform </a:t>
            </a:r>
            <a:endParaRPr lang="zh-TW" altLang="en-US" dirty="0"/>
          </a:p>
        </p:txBody>
      </p:sp>
      <p:sp>
        <p:nvSpPr>
          <p:cNvPr id="4" name="AutoShape 2" descr="mbed Device Connector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980729"/>
            <a:ext cx="7272808" cy="517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983432" y="1124744"/>
            <a:ext cx="35463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 </a:t>
            </a:r>
            <a:r>
              <a:rPr lang="en-US" altLang="zh-TW" sz="2000" dirty="0" err="1">
                <a:hlinkClick r:id="rId3"/>
              </a:rPr>
              <a:t>mbed</a:t>
            </a:r>
            <a:r>
              <a:rPr lang="en-US" altLang="zh-TW" sz="2000" dirty="0">
                <a:hlinkClick r:id="rId3"/>
              </a:rPr>
              <a:t> Device Connector Service</a:t>
            </a:r>
            <a:endParaRPr lang="zh-TW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1129528" y="1469270"/>
            <a:ext cx="3291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https://connector.mbed.com/</a:t>
            </a:r>
            <a:endParaRPr lang="zh-TW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8688288" y="5229200"/>
            <a:ext cx="3084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https://developer.mbed.org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805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mbed</a:t>
            </a:r>
            <a:r>
              <a:rPr lang="en-US" altLang="zh-TW" dirty="0"/>
              <a:t> </a:t>
            </a:r>
            <a:r>
              <a:rPr lang="en-US" altLang="zh-TW" dirty="0" err="1"/>
              <a:t>IoT</a:t>
            </a:r>
            <a:r>
              <a:rPr lang="en-US" altLang="zh-TW" dirty="0"/>
              <a:t> Device Platform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https://www.arm.com/mbed-IoT-platform.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697533"/>
            <a:ext cx="4320480" cy="157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4035544"/>
            <a:ext cx="16192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閃電 4"/>
          <p:cNvSpPr/>
          <p:nvPr/>
        </p:nvSpPr>
        <p:spPr>
          <a:xfrm rot="15066855">
            <a:off x="1799689" y="3470599"/>
            <a:ext cx="959773" cy="1167774"/>
          </a:xfrm>
          <a:prstGeom prst="lightningBol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雲朵形 5"/>
          <p:cNvSpPr/>
          <p:nvPr/>
        </p:nvSpPr>
        <p:spPr>
          <a:xfrm>
            <a:off x="2495600" y="836712"/>
            <a:ext cx="7776864" cy="3744416"/>
          </a:xfrm>
          <a:prstGeom prst="cloud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1844824"/>
            <a:ext cx="5500464" cy="14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263352" y="4396462"/>
            <a:ext cx="132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rgbClr val="00B0F0"/>
                </a:solidFill>
              </a:rPr>
              <a:t>mbed</a:t>
            </a:r>
            <a:r>
              <a:rPr lang="en-US" altLang="zh-TW" dirty="0" smtClean="0">
                <a:solidFill>
                  <a:srgbClr val="00B0F0"/>
                </a:solidFill>
              </a:rPr>
              <a:t> Client</a:t>
            </a:r>
            <a:endParaRPr lang="zh-TW" altLang="en-US" dirty="0">
              <a:solidFill>
                <a:srgbClr val="00B0F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996194" y="1475492"/>
            <a:ext cx="206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1"/>
                </a:solidFill>
              </a:rPr>
              <a:t>mbed</a:t>
            </a:r>
            <a:r>
              <a:rPr lang="en-US" altLang="zh-TW" dirty="0" smtClean="0">
                <a:solidFill>
                  <a:schemeClr val="accent1"/>
                </a:solidFill>
              </a:rPr>
              <a:t> Device Server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0736323" y="3809635"/>
            <a:ext cx="979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webAPP</a:t>
            </a:r>
            <a:endParaRPr lang="zh-TW" altLang="en-US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閃電 13"/>
          <p:cNvSpPr/>
          <p:nvPr/>
        </p:nvSpPr>
        <p:spPr>
          <a:xfrm rot="10175059">
            <a:off x="9481179" y="3117307"/>
            <a:ext cx="959773" cy="1167774"/>
          </a:xfrm>
          <a:prstGeom prst="lightningBol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 rot="18856150">
            <a:off x="1647603" y="3483466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CoAP</a:t>
            </a:r>
            <a:endParaRPr lang="zh-TW" altLang="en-US" dirty="0"/>
          </a:p>
        </p:txBody>
      </p:sp>
      <p:sp>
        <p:nvSpPr>
          <p:cNvPr id="10" name="AutoShape 2" descr="「IE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5347791"/>
            <a:ext cx="2084064" cy="800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閃電 22"/>
          <p:cNvSpPr/>
          <p:nvPr/>
        </p:nvSpPr>
        <p:spPr>
          <a:xfrm rot="15863033">
            <a:off x="9296831" y="4892754"/>
            <a:ext cx="959773" cy="1167774"/>
          </a:xfrm>
          <a:prstGeom prst="lightningBol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 rot="2513686">
            <a:off x="9251051" y="3624969"/>
            <a:ext cx="78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HTTPS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 rot="2738417">
            <a:off x="9767201" y="3304719"/>
            <a:ext cx="1051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 REST </a:t>
            </a:r>
            <a:r>
              <a:rPr lang="en-US" altLang="zh-TW" dirty="0" smtClean="0"/>
              <a:t>API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9229187" y="4990187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HTTP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41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WebAPP</a:t>
            </a:r>
            <a:r>
              <a:rPr lang="zh-TW" altLang="en-US" dirty="0" smtClean="0"/>
              <a:t>技術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3392" y="980728"/>
            <a:ext cx="10972800" cy="514543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Backend-end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The </a:t>
            </a:r>
            <a:r>
              <a:rPr lang="en-US" altLang="zh-TW" dirty="0"/>
              <a:t>REST API URL for all requests </a:t>
            </a:r>
            <a:r>
              <a:rPr lang="en-US" altLang="zh-TW" dirty="0" smtClean="0"/>
              <a:t>for </a:t>
            </a:r>
            <a:r>
              <a:rPr lang="en-US" altLang="zh-TW" dirty="0" err="1" smtClean="0"/>
              <a:t>mDS</a:t>
            </a:r>
            <a:endParaRPr lang="en-US" altLang="zh-TW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err="1"/>
              <a:t>N</a:t>
            </a:r>
            <a:r>
              <a:rPr lang="en-US" altLang="zh-TW" dirty="0" err="1" smtClean="0"/>
              <a:t>ode.js+Express</a:t>
            </a:r>
            <a:r>
              <a:rPr lang="en-US" altLang="zh-TW" dirty="0" smtClean="0"/>
              <a:t> (</a:t>
            </a:r>
            <a:r>
              <a:rPr lang="en-US" altLang="zh-TW" dirty="0"/>
              <a:t>Node.JS web framework</a:t>
            </a:r>
            <a:r>
              <a:rPr lang="en-US" altLang="zh-TW" dirty="0" smtClean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/>
              <a:t>Node.js </a:t>
            </a:r>
            <a:r>
              <a:rPr lang="en-US" altLang="zh-TW" dirty="0" smtClean="0"/>
              <a:t>http</a:t>
            </a:r>
            <a:endParaRPr lang="en-US" altLang="zh-TW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Node.js Socket.io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/>
              <a:t>"</a:t>
            </a:r>
            <a:r>
              <a:rPr lang="en-US" altLang="zh-TW" dirty="0" err="1"/>
              <a:t>mbed</a:t>
            </a:r>
            <a:r>
              <a:rPr lang="en-US" altLang="zh-TW" dirty="0"/>
              <a:t>-connector-</a:t>
            </a:r>
            <a:r>
              <a:rPr lang="en-US" altLang="zh-TW" dirty="0" err="1"/>
              <a:t>api</a:t>
            </a:r>
            <a:r>
              <a:rPr lang="en-US" altLang="zh-TW" dirty="0"/>
              <a:t>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err="1" smtClean="0"/>
              <a:t>hbs</a:t>
            </a:r>
            <a:r>
              <a:rPr lang="en-US" altLang="zh-TW" dirty="0"/>
              <a:t>: Handlebars HTML </a:t>
            </a:r>
            <a:r>
              <a:rPr lang="en-US" altLang="zh-TW" dirty="0" smtClean="0"/>
              <a:t>template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Front-end</a:t>
            </a:r>
            <a:endParaRPr lang="en-US" altLang="zh-TW" b="1" dirty="0"/>
          </a:p>
          <a:p>
            <a:pPr marL="514350" lvl="2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JQuery</a:t>
            </a:r>
          </a:p>
          <a:p>
            <a:pPr marL="514350" lvl="2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JS/Socket.io (</a:t>
            </a:r>
            <a:r>
              <a:rPr lang="en-US" altLang="zh-TW" dirty="0"/>
              <a:t>socket.io-client</a:t>
            </a:r>
            <a:r>
              <a:rPr lang="en-US" altLang="zh-TW" dirty="0" smtClean="0"/>
              <a:t>)</a:t>
            </a:r>
          </a:p>
          <a:p>
            <a:pPr marL="514350" lvl="2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JSON Parser</a:t>
            </a: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solidFill>
                <a:srgbClr val="7030A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9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562" y="1215104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WebAPP</a:t>
            </a:r>
            <a:r>
              <a:rPr lang="zh-TW" altLang="en-US" dirty="0"/>
              <a:t>技術</a:t>
            </a:r>
          </a:p>
        </p:txBody>
      </p:sp>
      <p:sp>
        <p:nvSpPr>
          <p:cNvPr id="8" name="圓角矩形 7"/>
          <p:cNvSpPr/>
          <p:nvPr/>
        </p:nvSpPr>
        <p:spPr>
          <a:xfrm>
            <a:off x="6357552" y="3639346"/>
            <a:ext cx="3650092" cy="6625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Socket.io</a:t>
            </a:r>
            <a:endParaRPr lang="zh-TW" altLang="en-US" dirty="0"/>
          </a:p>
        </p:txBody>
      </p:sp>
      <p:grpSp>
        <p:nvGrpSpPr>
          <p:cNvPr id="27" name="群組 26"/>
          <p:cNvGrpSpPr/>
          <p:nvPr/>
        </p:nvGrpSpPr>
        <p:grpSpPr>
          <a:xfrm>
            <a:off x="6278290" y="2889467"/>
            <a:ext cx="3729356" cy="3698245"/>
            <a:chOff x="4526884" y="1594520"/>
            <a:chExt cx="3729356" cy="3698245"/>
          </a:xfrm>
        </p:grpSpPr>
        <p:sp>
          <p:nvSpPr>
            <p:cNvPr id="6" name="圓角矩形 5"/>
            <p:cNvSpPr/>
            <p:nvPr/>
          </p:nvSpPr>
          <p:spPr>
            <a:xfrm>
              <a:off x="4558420" y="3848072"/>
              <a:ext cx="3666281" cy="64807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Express</a:t>
              </a:r>
              <a:endParaRPr lang="zh-TW" altLang="en-US" dirty="0"/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4583832" y="4635115"/>
              <a:ext cx="3672408" cy="65765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node.js</a:t>
              </a:r>
              <a:endParaRPr lang="zh-TW" altLang="en-US" dirty="0"/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4583832" y="3117449"/>
              <a:ext cx="3672408" cy="64807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HTTP</a:t>
              </a:r>
              <a:endParaRPr lang="zh-TW" altLang="en-US" dirty="0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4526884" y="1594520"/>
              <a:ext cx="3729355" cy="64807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/>
                <a:t>mbed</a:t>
              </a:r>
              <a:r>
                <a:rPr lang="en-US" altLang="zh-TW" dirty="0"/>
                <a:t>-connector-</a:t>
              </a:r>
              <a:r>
                <a:rPr lang="en-US" altLang="zh-TW" dirty="0" err="1"/>
                <a:t>api</a:t>
              </a:r>
              <a:endParaRPr lang="zh-TW" altLang="en-US" dirty="0"/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4027855" y="952028"/>
            <a:ext cx="2768138" cy="1656184"/>
            <a:chOff x="4291632" y="683404"/>
            <a:chExt cx="2768138" cy="1656184"/>
          </a:xfrm>
        </p:grpSpPr>
        <p:sp>
          <p:nvSpPr>
            <p:cNvPr id="11" name="雲朵形 10"/>
            <p:cNvSpPr/>
            <p:nvPr/>
          </p:nvSpPr>
          <p:spPr>
            <a:xfrm>
              <a:off x="4291632" y="683404"/>
              <a:ext cx="2768138" cy="1656184"/>
            </a:xfrm>
            <a:prstGeom prst="cloud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4791753" y="1188329"/>
              <a:ext cx="18783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err="1" smtClean="0">
                  <a:solidFill>
                    <a:srgbClr val="00B0F0"/>
                  </a:solidFill>
                </a:rPr>
                <a:t>mbed</a:t>
              </a:r>
              <a:r>
                <a:rPr lang="en-US" altLang="zh-TW" sz="3200" b="1" dirty="0" smtClean="0">
                  <a:solidFill>
                    <a:srgbClr val="00B0F0"/>
                  </a:solidFill>
                </a:rPr>
                <a:t> DS</a:t>
              </a:r>
              <a:endParaRPr lang="zh-TW" altLang="en-US" sz="3200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184834" y="3521263"/>
            <a:ext cx="4104456" cy="1378689"/>
            <a:chOff x="191344" y="2920048"/>
            <a:chExt cx="4104456" cy="1378689"/>
          </a:xfrm>
        </p:grpSpPr>
        <p:sp>
          <p:nvSpPr>
            <p:cNvPr id="19" name="圓角矩形 18"/>
            <p:cNvSpPr/>
            <p:nvPr/>
          </p:nvSpPr>
          <p:spPr>
            <a:xfrm>
              <a:off x="191344" y="3700640"/>
              <a:ext cx="1512168" cy="56170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HTML</a:t>
              </a:r>
              <a:endParaRPr lang="zh-TW" altLang="en-US" dirty="0"/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191344" y="2960948"/>
              <a:ext cx="1800200" cy="6480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JQuery</a:t>
              </a:r>
              <a:endParaRPr lang="zh-TW" altLang="en-US" dirty="0"/>
            </a:p>
          </p:txBody>
        </p:sp>
        <p:sp>
          <p:nvSpPr>
            <p:cNvPr id="22" name="圓角矩形 21"/>
            <p:cNvSpPr/>
            <p:nvPr/>
          </p:nvSpPr>
          <p:spPr>
            <a:xfrm>
              <a:off x="2063552" y="2920048"/>
              <a:ext cx="2232248" cy="68897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Socket.io</a:t>
              </a:r>
              <a:endParaRPr lang="zh-TW" altLang="en-US" dirty="0"/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2747628" y="3708028"/>
              <a:ext cx="1548172" cy="59070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JavaScript</a:t>
              </a:r>
              <a:endParaRPr lang="zh-TW" altLang="en-US" dirty="0"/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1790203" y="3687625"/>
              <a:ext cx="849413" cy="57472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CSS</a:t>
              </a:r>
              <a:endParaRPr lang="zh-TW" altLang="en-US" dirty="0"/>
            </a:p>
          </p:txBody>
        </p:sp>
      </p:grpSp>
      <p:sp>
        <p:nvSpPr>
          <p:cNvPr id="31" name="左-右雙向箭號 30"/>
          <p:cNvSpPr/>
          <p:nvPr/>
        </p:nvSpPr>
        <p:spPr>
          <a:xfrm rot="2310523">
            <a:off x="6251105" y="2055706"/>
            <a:ext cx="1476446" cy="932374"/>
          </a:xfrm>
          <a:prstGeom prst="left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6" name="群組 35"/>
          <p:cNvGrpSpPr/>
          <p:nvPr/>
        </p:nvGrpSpPr>
        <p:grpSpPr>
          <a:xfrm rot="470277">
            <a:off x="4061022" y="3496962"/>
            <a:ext cx="2282714" cy="1074913"/>
            <a:chOff x="4637879" y="3817374"/>
            <a:chExt cx="1800200" cy="1074913"/>
          </a:xfrm>
        </p:grpSpPr>
        <p:sp>
          <p:nvSpPr>
            <p:cNvPr id="26" name="左-右雙向箭號 25"/>
            <p:cNvSpPr/>
            <p:nvPr/>
          </p:nvSpPr>
          <p:spPr>
            <a:xfrm>
              <a:off x="4637879" y="3817374"/>
              <a:ext cx="1800200" cy="1074913"/>
            </a:xfrm>
            <a:prstGeom prst="left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928664" y="4212358"/>
              <a:ext cx="12511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00B0F0"/>
                  </a:solidFill>
                </a:rPr>
                <a:t>web Socket</a:t>
              </a:r>
              <a:endParaRPr lang="zh-TW" altLang="en-US" dirty="0">
                <a:solidFill>
                  <a:srgbClr val="00B0F0"/>
                </a:solidFill>
              </a:endParaRPr>
            </a:p>
          </p:txBody>
        </p:sp>
      </p:grpSp>
      <p:sp>
        <p:nvSpPr>
          <p:cNvPr id="33" name="文字方塊 32"/>
          <p:cNvSpPr txBox="1"/>
          <p:nvPr/>
        </p:nvSpPr>
        <p:spPr>
          <a:xfrm>
            <a:off x="623392" y="952028"/>
            <a:ext cx="3573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F0"/>
                </a:solidFill>
              </a:rPr>
              <a:t>https://api.connector.mbed.com</a:t>
            </a:r>
            <a:endParaRPr lang="zh-TW" altLang="en-US" sz="2000" dirty="0">
              <a:solidFill>
                <a:srgbClr val="00B0F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 rot="2147648">
            <a:off x="6598357" y="2370384"/>
            <a:ext cx="79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HTTPS</a:t>
            </a:r>
            <a:endParaRPr lang="zh-TW" altLang="en-US" dirty="0">
              <a:solidFill>
                <a:srgbClr val="00B0F0"/>
              </a:solidFill>
            </a:endParaRPr>
          </a:p>
        </p:txBody>
      </p:sp>
      <p:sp>
        <p:nvSpPr>
          <p:cNvPr id="35" name="AutoShape 5" descr="「access key png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9" name="文字方塊 38"/>
          <p:cNvSpPr txBox="1"/>
          <p:nvPr/>
        </p:nvSpPr>
        <p:spPr>
          <a:xfrm>
            <a:off x="7458773" y="1375756"/>
            <a:ext cx="4290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F0"/>
                </a:solidFill>
              </a:rPr>
              <a:t>RESTful Web interfaces </a:t>
            </a:r>
            <a:r>
              <a:rPr lang="en-US" altLang="zh-TW" sz="2000" dirty="0">
                <a:solidFill>
                  <a:srgbClr val="00B0F0"/>
                </a:solidFill>
              </a:rPr>
              <a:t>with Access </a:t>
            </a:r>
            <a:r>
              <a:rPr lang="en-US" altLang="zh-TW" sz="2000" dirty="0" smtClean="0">
                <a:solidFill>
                  <a:srgbClr val="00B0F0"/>
                </a:solidFill>
              </a:rPr>
              <a:t>Key</a:t>
            </a:r>
            <a:endParaRPr lang="zh-TW" altLang="en-US" sz="2000" dirty="0">
              <a:solidFill>
                <a:srgbClr val="00B0F0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743378" y="1410787"/>
            <a:ext cx="24169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 smtClean="0"/>
              <a:t>All data format is  JSON</a:t>
            </a:r>
            <a:endParaRPr lang="zh-TW" altLang="en-US" dirty="0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047" y="4854083"/>
            <a:ext cx="1800200" cy="481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2" descr="HTML5, CSS3, and jQue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599" y="5069706"/>
            <a:ext cx="1606691" cy="146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3242" y="5481320"/>
            <a:ext cx="1981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0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_offic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it_offical</Template>
  <TotalTime>12719</TotalTime>
  <Words>105</Words>
  <Application>Microsoft Office PowerPoint</Application>
  <PresentationFormat>自訂</PresentationFormat>
  <Paragraphs>45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it_offical</vt:lpstr>
      <vt:lpstr>PowerPoint 簡報</vt:lpstr>
      <vt:lpstr>mbed IoT Device Platform </vt:lpstr>
      <vt:lpstr>ARM mbed IoT Device Platform </vt:lpstr>
      <vt:lpstr>mbed IoT Device Platform </vt:lpstr>
      <vt:lpstr>WebAPP技術</vt:lpstr>
      <vt:lpstr>WebAPP技術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ittrainint</dc:creator>
  <cp:lastModifiedBy>ittrainint</cp:lastModifiedBy>
  <cp:revision>207</cp:revision>
  <dcterms:created xsi:type="dcterms:W3CDTF">2016-05-05T02:06:17Z</dcterms:created>
  <dcterms:modified xsi:type="dcterms:W3CDTF">2016-07-10T14:56:26Z</dcterms:modified>
</cp:coreProperties>
</file>