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1" r:id="rId5"/>
    <p:sldId id="264" r:id="rId6"/>
    <p:sldId id="263" r:id="rId7"/>
    <p:sldId id="262" r:id="rId8"/>
    <p:sldId id="271" r:id="rId9"/>
    <p:sldId id="265" r:id="rId10"/>
    <p:sldId id="270" r:id="rId11"/>
    <p:sldId id="269" r:id="rId12"/>
    <p:sldId id="267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5050"/>
    <a:srgbClr val="FFFF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75" autoAdjust="0"/>
    <p:restoredTop sz="94660"/>
  </p:normalViewPr>
  <p:slideViewPr>
    <p:cSldViewPr>
      <p:cViewPr varScale="1">
        <p:scale>
          <a:sx n="61" d="100"/>
          <a:sy n="61" d="100"/>
        </p:scale>
        <p:origin x="-495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5D5-9D27-4732-93F8-E61E4AE7823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E02ACF-3D5A-4832-BD1C-7DBCE15E41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5D5-9D27-4732-93F8-E61E4AE7823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2ACF-3D5A-4832-BD1C-7DBCE15E41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EE02ACF-3D5A-4832-BD1C-7DBCE15E41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5D5-9D27-4732-93F8-E61E4AE7823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5D5-9D27-4732-93F8-E61E4AE7823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EE02ACF-3D5A-4832-BD1C-7DBCE15E41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5D5-9D27-4732-93F8-E61E4AE7823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E02ACF-3D5A-4832-BD1C-7DBCE15E41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8E585D5-9D27-4732-93F8-E61E4AE7823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2ACF-3D5A-4832-BD1C-7DBCE15E41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5D5-9D27-4732-93F8-E61E4AE7823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EE02ACF-3D5A-4832-BD1C-7DBCE15E41E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5D5-9D27-4732-93F8-E61E4AE7823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EE02ACF-3D5A-4832-BD1C-7DBCE15E4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5D5-9D27-4732-93F8-E61E4AE7823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E02ACF-3D5A-4832-BD1C-7DBCE15E4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E02ACF-3D5A-4832-BD1C-7DBCE15E41E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85D5-9D27-4732-93F8-E61E4AE7823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EE02ACF-3D5A-4832-BD1C-7DBCE15E41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E585D5-9D27-4732-93F8-E61E4AE7823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8E585D5-9D27-4732-93F8-E61E4AE7823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E02ACF-3D5A-4832-BD1C-7DBCE15E41E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uBk4l6XnQ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mbed.org/users/ericspatterson/notebook/mbed-coffee-roaste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819400"/>
            <a:ext cx="4724399" cy="3352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r"/>
            <a:endParaRPr lang="en-US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2800" b="0" cap="none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Eric Patterson</a:t>
            </a:r>
          </a:p>
          <a:p>
            <a:pPr algn="r"/>
            <a:r>
              <a:rPr lang="en-US" sz="2800" b="0" cap="none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Elza Mathew</a:t>
            </a:r>
          </a:p>
          <a:p>
            <a:pPr algn="r"/>
            <a:r>
              <a:rPr lang="en-US" sz="2800" b="0" cap="none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Erin Deye</a:t>
            </a:r>
            <a:endParaRPr lang="en-US" sz="2800" b="0" cap="none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24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alibri" panose="020F0502020204030204" pitchFamily="34" charset="0"/>
              </a:rPr>
              <a:t>MBED Coffee Roaster</a:t>
            </a:r>
            <a:endParaRPr lang="en-US" sz="66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Erin\AppData\Local\Microsoft\Windows\INetCache\IE\L35U0MAE\MP9004486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531" y="2514600"/>
            <a:ext cx="258622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7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Working Coffee Bean Roaster</a:t>
            </a:r>
            <a:endParaRPr lang="en-US" sz="5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100" dirty="0" smtClean="0">
              <a:latin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r>
              <a:rPr lang="en-US" sz="3100" dirty="0" smtClean="0">
                <a:latin typeface="Calibri" panose="020F0502020204030204" pitchFamily="34" charset="0"/>
                <a:hlinkClick r:id="rId2"/>
              </a:rPr>
              <a:t>https</a:t>
            </a:r>
            <a:r>
              <a:rPr lang="en-US" sz="3100" dirty="0">
                <a:latin typeface="Calibri" panose="020F0502020204030204" pitchFamily="34" charset="0"/>
                <a:hlinkClick r:id="rId2"/>
              </a:rPr>
              <a:t>://</a:t>
            </a:r>
            <a:r>
              <a:rPr lang="en-US" sz="3100" dirty="0" smtClean="0">
                <a:latin typeface="Calibri" panose="020F0502020204030204" pitchFamily="34" charset="0"/>
                <a:hlinkClick r:id="rId2"/>
              </a:rPr>
              <a:t>www.youtube.com/watch?v=uuBk4l6XnQU</a:t>
            </a:r>
            <a:endParaRPr lang="en-US" sz="31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rin\Downloads\IMG_78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2" r="3988"/>
          <a:stretch/>
        </p:blipFill>
        <p:spPr bwMode="auto">
          <a:xfrm rot="5400000">
            <a:off x="4691180" y="2090621"/>
            <a:ext cx="4401312" cy="357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rin\Downloads\FullSizeRender (5)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3" r="8170"/>
          <a:stretch/>
        </p:blipFill>
        <p:spPr bwMode="auto">
          <a:xfrm>
            <a:off x="533400" y="1676399"/>
            <a:ext cx="3581400" cy="440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Coffee Beans Before and After</a:t>
            </a:r>
            <a:endParaRPr lang="en-US" sz="5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Results</a:t>
            </a:r>
            <a:endParaRPr lang="en-US" sz="5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7448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Preheats to 450 F degrees in </a:t>
            </a:r>
            <a:r>
              <a:rPr lang="en-US" dirty="0" smtClean="0">
                <a:latin typeface="Calibri" panose="020F0502020204030204" pitchFamily="34" charset="0"/>
              </a:rPr>
              <a:t>approx. 20 minutes.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Accuracy: -1 </a:t>
            </a:r>
            <a:r>
              <a:rPr lang="en-US" dirty="0">
                <a:latin typeface="Calibri" panose="020F0502020204030204" pitchFamily="34" charset="0"/>
              </a:rPr>
              <a:t>degree to +3 degrees from set </a:t>
            </a:r>
            <a:r>
              <a:rPr lang="en-US" dirty="0" smtClean="0">
                <a:latin typeface="Calibri" panose="020F0502020204030204" pitchFamily="34" charset="0"/>
              </a:rPr>
              <a:t>temperature.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Up to 1 </a:t>
            </a:r>
            <a:r>
              <a:rPr lang="en-US" dirty="0" smtClean="0">
                <a:latin typeface="Calibri" panose="020F0502020204030204" pitchFamily="34" charset="0"/>
              </a:rPr>
              <a:t>lb. </a:t>
            </a:r>
            <a:r>
              <a:rPr lang="en-US" dirty="0">
                <a:latin typeface="Calibri" panose="020F0502020204030204" pitchFamily="34" charset="0"/>
              </a:rPr>
              <a:t>of beans can be roasted at a </a:t>
            </a:r>
            <a:r>
              <a:rPr lang="en-US" dirty="0" smtClean="0">
                <a:latin typeface="Calibri" panose="020F0502020204030204" pitchFamily="34" charset="0"/>
              </a:rPr>
              <a:t>time.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Roasting takes approx. 12 minutes.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45802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54" y="3505200"/>
            <a:ext cx="4876800" cy="266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Future Work</a:t>
            </a:r>
            <a:endParaRPr lang="en-US" sz="5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839200" cy="494995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“Internet of Things” - twitter, website, or app</a:t>
            </a:r>
            <a:endParaRPr lang="en-US" sz="32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Improve bean load and unload</a:t>
            </a:r>
            <a:endParaRPr lang="en-US" sz="32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Heating element – make faster, bigger heating element, currently takes some time to get up to temperature.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Better user interface – larger screen.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Wire management.</a:t>
            </a:r>
            <a:endParaRPr lang="en-US" sz="32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Plot graph of temperature over time.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Notebook Page</a:t>
            </a:r>
            <a:endParaRPr lang="en-US" sz="5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hlinkClick r:id="rId2"/>
              </a:rPr>
              <a:t>http://developer.mbed.org/users/ericspatterson/notebook/mbed-coffee-roaster</a:t>
            </a:r>
            <a:r>
              <a:rPr lang="en-US" sz="3600" dirty="0" smtClean="0">
                <a:latin typeface="Calibri" panose="020F0502020204030204" pitchFamily="34" charset="0"/>
                <a:hlinkClick r:id="rId2"/>
              </a:rPr>
              <a:t>/</a:t>
            </a:r>
            <a:endParaRPr lang="en-US" sz="3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144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Project Description</a:t>
            </a:r>
            <a:endParaRPr lang="en-US" sz="5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0010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For our design project we created a temperature controlled coffee roaster. We used a nichrome wire to roast the coffee beans and an AC motor to rotate the basket holding the beans so that they were roasted evenly. A thermocouple read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 the internal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temperature, and a hysteresis controller was used to regulate the heating element. The user is able to control the temperature of the system using a touch panel. They are also able to monitor the temperature and elapsed time on an LCD screen.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>
            <a:noAutofit/>
          </a:bodyPr>
          <a:lstStyle/>
          <a:p>
            <a:r>
              <a:rPr lang="en-US" sz="5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Components List &amp; Initial Sketch</a:t>
            </a:r>
            <a:endParaRPr lang="en-US" sz="52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343400" cy="50292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Mbed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(LPC-1768)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K-Type Thermocouple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(MAX31855)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LCD Screen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(uLCD-144-G2)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Capacitive Touch Panel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(MPR121)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Solid State Relay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 (SSR-40DA)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Nichrome Wire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(19-AWG, 14.5A, 190”) 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High Torque Low Speed AC Motor</a:t>
            </a:r>
          </a:p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Misc. Materials:</a:t>
            </a:r>
          </a:p>
          <a:p>
            <a:pPr lvl="1">
              <a:buClr>
                <a:schemeClr val="accent1"/>
              </a:buClr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asket to hold coffee beans </a:t>
            </a:r>
          </a:p>
          <a:p>
            <a:pPr lvl="1">
              <a:buClr>
                <a:schemeClr val="accent1"/>
              </a:buClr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eramic supports for nichrome wire</a:t>
            </a:r>
          </a:p>
          <a:p>
            <a:pPr lvl="1">
              <a:buClr>
                <a:schemeClr val="accent1"/>
              </a:buClr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ox to hold roasting system</a:t>
            </a:r>
            <a:endParaRPr lang="en-US" sz="1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58" y="1447800"/>
            <a:ext cx="2819400" cy="237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58" y="3920556"/>
            <a:ext cx="2819400" cy="241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2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Control System Block Diagram</a:t>
            </a:r>
            <a:endParaRPr lang="en-US" sz="5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58762" y="1611085"/>
            <a:ext cx="1295400" cy="4613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m</a:t>
            </a:r>
            <a:r>
              <a:rPr lang="en-US" dirty="0" smtClean="0">
                <a:latin typeface="Calibri" panose="020F0502020204030204" pitchFamily="34" charset="0"/>
              </a:rPr>
              <a:t>bed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136" y="1611084"/>
            <a:ext cx="234629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alibri" panose="020F0502020204030204" pitchFamily="34" charset="0"/>
              </a:rPr>
              <a:t>LCD Screen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136" y="3235362"/>
            <a:ext cx="234629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alibri" panose="020F0502020204030204" pitchFamily="34" charset="0"/>
              </a:rPr>
              <a:t>Capacitive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Touch Panel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136" y="4875958"/>
            <a:ext cx="2346290" cy="137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alibri" panose="020F0502020204030204" pitchFamily="34" charset="0"/>
              </a:rPr>
              <a:t>Thermocouple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4200" y="2595822"/>
            <a:ext cx="1981200" cy="1207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latin typeface="Calibri" panose="020F0502020204030204" pitchFamily="34" charset="0"/>
              </a:rPr>
              <a:t>Solid State </a:t>
            </a:r>
          </a:p>
          <a:p>
            <a:pPr algn="r"/>
            <a:r>
              <a:rPr lang="en-US" dirty="0" smtClean="0">
                <a:latin typeface="Calibri" panose="020F0502020204030204" pitchFamily="34" charset="0"/>
              </a:rPr>
              <a:t>Relay #1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4200" y="4354283"/>
            <a:ext cx="1981200" cy="1207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latin typeface="Calibri" panose="020F0502020204030204" pitchFamily="34" charset="0"/>
              </a:rPr>
              <a:t>Solid State </a:t>
            </a:r>
          </a:p>
          <a:p>
            <a:pPr algn="r"/>
            <a:r>
              <a:rPr lang="en-US" dirty="0" smtClean="0">
                <a:latin typeface="Calibri" panose="020F0502020204030204" pitchFamily="34" charset="0"/>
              </a:rPr>
              <a:t>Relay #2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03890" y="5081115"/>
            <a:ext cx="93031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82426" y="1839684"/>
            <a:ext cx="93031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82426" y="5093260"/>
            <a:ext cx="930310" cy="0"/>
          </a:xfrm>
          <a:prstGeom prst="line">
            <a:avLst/>
          </a:prstGeom>
          <a:ln w="762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03890" y="3058884"/>
            <a:ext cx="930310" cy="0"/>
          </a:xfrm>
          <a:prstGeom prst="line">
            <a:avLst/>
          </a:prstGeom>
          <a:ln w="762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82426" y="3668484"/>
            <a:ext cx="93031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8026" y="4876800"/>
            <a:ext cx="914400" cy="13716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Vin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GND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D0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CS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CLK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7334" y="3240925"/>
            <a:ext cx="885092" cy="13716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Gnd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SDA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SCL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IRQ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Vcc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2680" y="1611084"/>
            <a:ext cx="885092" cy="13716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5V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GND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TX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RX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RES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291424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P3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P4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4200" y="466563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P3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P4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003890" y="3363684"/>
            <a:ext cx="930310" cy="0"/>
          </a:xfrm>
          <a:prstGeom prst="line">
            <a:avLst/>
          </a:prstGeom>
          <a:ln w="762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82426" y="3457990"/>
            <a:ext cx="93031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03890" y="4811484"/>
            <a:ext cx="93031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82426" y="5344884"/>
            <a:ext cx="930310" cy="0"/>
          </a:xfrm>
          <a:prstGeom prst="line">
            <a:avLst/>
          </a:prstGeom>
          <a:ln w="762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82426" y="5561757"/>
            <a:ext cx="930310" cy="0"/>
          </a:xfrm>
          <a:prstGeom prst="line">
            <a:avLst/>
          </a:prstGeom>
          <a:ln w="762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82426" y="5802084"/>
            <a:ext cx="930310" cy="0"/>
          </a:xfrm>
          <a:prstGeom prst="line">
            <a:avLst/>
          </a:prstGeom>
          <a:ln w="762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82426" y="6030684"/>
            <a:ext cx="930310" cy="0"/>
          </a:xfrm>
          <a:prstGeom prst="line">
            <a:avLst/>
          </a:prstGeom>
          <a:ln w="762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82426" y="3914540"/>
            <a:ext cx="93031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82426" y="4138293"/>
            <a:ext cx="93031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82426" y="4365248"/>
            <a:ext cx="93031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82426" y="2068284"/>
            <a:ext cx="93031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82426" y="2296883"/>
            <a:ext cx="93031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82426" y="2525484"/>
            <a:ext cx="93031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82426" y="2763403"/>
            <a:ext cx="93031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84161" y="1635165"/>
            <a:ext cx="88509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Vout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GND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P10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P9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P11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84161" y="3259444"/>
            <a:ext cx="88509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GND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P28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P27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P26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Vout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84161" y="4900881"/>
            <a:ext cx="88509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Vout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GND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P6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P20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P7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81600" y="2907172"/>
            <a:ext cx="88509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P22</a:t>
            </a:r>
          </a:p>
          <a:p>
            <a:pPr algn="r"/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GND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81600" y="4636409"/>
            <a:ext cx="88509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P30</a:t>
            </a:r>
          </a:p>
          <a:p>
            <a:pPr algn="r"/>
            <a:r>
              <a:rPr lang="en-US" sz="1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GND</a:t>
            </a:r>
          </a:p>
        </p:txBody>
      </p:sp>
    </p:spTree>
    <p:extLst>
      <p:ext uri="{BB962C8B-B14F-4D97-AF65-F5344CB8AC3E}">
        <p14:creationId xmlns:p14="http://schemas.microsoft.com/office/powerpoint/2010/main" val="14743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Heating System Block Diagram</a:t>
            </a:r>
            <a:endParaRPr lang="en-US" sz="5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514600"/>
            <a:ext cx="1981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alibri" panose="020F0502020204030204" pitchFamily="34" charset="0"/>
              </a:rPr>
              <a:t>Solid State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Relay #1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114801"/>
            <a:ext cx="1981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alibri" panose="020F0502020204030204" pitchFamily="34" charset="0"/>
              </a:rPr>
              <a:t>Solid State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Relay #2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14800" y="1687523"/>
            <a:ext cx="1984248" cy="137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Motor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43800" y="2483567"/>
            <a:ext cx="1371600" cy="2959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Wall Outlet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14800" y="4800601"/>
            <a:ext cx="1984248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Nichrome Wire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209800" y="3352801"/>
            <a:ext cx="5334000" cy="0"/>
          </a:xfrm>
          <a:prstGeom prst="line">
            <a:avLst/>
          </a:prstGeom>
          <a:ln w="762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47800" y="290801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P1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P2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450193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P1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P2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209800" y="4648200"/>
            <a:ext cx="5334000" cy="0"/>
          </a:xfrm>
          <a:prstGeom prst="line">
            <a:avLst/>
          </a:prstGeom>
          <a:ln w="762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endCxn id="11" idx="1"/>
          </p:cNvCxnSpPr>
          <p:nvPr/>
        </p:nvCxnSpPr>
        <p:spPr>
          <a:xfrm flipV="1">
            <a:off x="2209800" y="2373324"/>
            <a:ext cx="1905000" cy="685801"/>
          </a:xfrm>
          <a:prstGeom prst="bentConnector3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1" idx="3"/>
          </p:cNvCxnSpPr>
          <p:nvPr/>
        </p:nvCxnSpPr>
        <p:spPr>
          <a:xfrm>
            <a:off x="6099048" y="2373324"/>
            <a:ext cx="1444752" cy="722125"/>
          </a:xfrm>
          <a:prstGeom prst="bentConnector3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13" idx="1"/>
          </p:cNvCxnSpPr>
          <p:nvPr/>
        </p:nvCxnSpPr>
        <p:spPr>
          <a:xfrm>
            <a:off x="2209800" y="4953000"/>
            <a:ext cx="1905000" cy="533401"/>
          </a:xfrm>
          <a:prstGeom prst="bentConnector3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3" idx="3"/>
          </p:cNvCxnSpPr>
          <p:nvPr/>
        </p:nvCxnSpPr>
        <p:spPr>
          <a:xfrm flipV="1">
            <a:off x="6099048" y="4876800"/>
            <a:ext cx="1444752" cy="609601"/>
          </a:xfrm>
          <a:prstGeom prst="bentConnector3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9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Control</a:t>
            </a:r>
            <a:r>
              <a:rPr lang="en-US" dirty="0" smtClean="0"/>
              <a:t> </a:t>
            </a:r>
            <a:r>
              <a:rPr lang="en-US" sz="5400" dirty="0">
                <a:solidFill>
                  <a:schemeClr val="accent1"/>
                </a:solidFill>
                <a:latin typeface="Calibri" panose="020F0502020204030204" pitchFamily="34" charset="0"/>
              </a:rPr>
              <a:t>System</a:t>
            </a:r>
          </a:p>
        </p:txBody>
      </p:sp>
      <p:pic>
        <p:nvPicPr>
          <p:cNvPr id="1026" name="Picture 2" descr="C:\Users\Erin\Downloads\FullSizeRender (2)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7" b="12579"/>
          <a:stretch/>
        </p:blipFill>
        <p:spPr bwMode="auto">
          <a:xfrm flipH="1" flipV="1">
            <a:off x="457200" y="1676400"/>
            <a:ext cx="8204165" cy="48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Erin\Downloads\IMG_7738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r="8119"/>
          <a:stretch/>
        </p:blipFill>
        <p:spPr bwMode="auto">
          <a:xfrm rot="5400000">
            <a:off x="-163650" y="2122351"/>
            <a:ext cx="50517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Calibri" panose="020F0502020204030204" pitchFamily="34" charset="0"/>
              </a:rPr>
              <a:t>Heating</a:t>
            </a:r>
            <a:r>
              <a:rPr lang="en-US" dirty="0" smtClean="0"/>
              <a:t> </a:t>
            </a:r>
            <a:r>
              <a:rPr lang="en-US" sz="5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System</a:t>
            </a:r>
            <a:endParaRPr lang="en-US" sz="5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Erin\Downloads\IMG_7729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"/>
          <a:stretch/>
        </p:blipFill>
        <p:spPr bwMode="auto">
          <a:xfrm rot="5400000">
            <a:off x="4253912" y="2124389"/>
            <a:ext cx="5051704" cy="380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User Interface</a:t>
            </a:r>
            <a:endParaRPr lang="en-US" sz="5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s://lh4.googleusercontent.com/-obzOzupBhNw/VHTl9MFZ3-I/AAAAAAAAUaM/UHAhGOXJApk/w1579-h889-no/IMG_20141125_152618879_HD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9" t="21480" r="18118" b="23844"/>
          <a:stretch/>
        </p:blipFill>
        <p:spPr bwMode="auto">
          <a:xfrm>
            <a:off x="914400" y="1696720"/>
            <a:ext cx="7315200" cy="455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6932" y="2362200"/>
            <a:ext cx="716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Motor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1184" y="3026116"/>
            <a:ext cx="716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Motor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Off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4580" y="4148554"/>
            <a:ext cx="1454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Reset Temp.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Coffee Bean Roaster Protocol</a:t>
            </a:r>
            <a:endParaRPr lang="en-US" sz="5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7048"/>
            <a:ext cx="8348472" cy="4797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Procedure: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Power control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Set temp. to 450 degrees.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Turn on motor.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Set temp. reached.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Put in beans.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Follow heating profile.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Pour beans out.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Turn off entire system.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C:\Users\Erin\AppData\Local\Microsoft\Windows\INetCache\IE\L35U0MAE\MP9004486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799" y="1369981"/>
            <a:ext cx="3347953" cy="503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3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702C1C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5117</TotalTime>
  <Words>428</Words>
  <Application>Microsoft Office PowerPoint</Application>
  <PresentationFormat>On-screen Show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MBED Coffee Roaster</vt:lpstr>
      <vt:lpstr>Project Description</vt:lpstr>
      <vt:lpstr>Components List &amp; Initial Sketch</vt:lpstr>
      <vt:lpstr> Control System Block Diagram</vt:lpstr>
      <vt:lpstr> Heating System Block Diagram</vt:lpstr>
      <vt:lpstr>Control System</vt:lpstr>
      <vt:lpstr>Heating System</vt:lpstr>
      <vt:lpstr>User Interface</vt:lpstr>
      <vt:lpstr>Coffee Bean Roaster Protocol</vt:lpstr>
      <vt:lpstr>Working Coffee Bean Roaster</vt:lpstr>
      <vt:lpstr>Coffee Beans Before and After</vt:lpstr>
      <vt:lpstr>Results</vt:lpstr>
      <vt:lpstr>Future Work</vt:lpstr>
      <vt:lpstr>Notebook Page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Coffee Roaster</dc:title>
  <dc:creator>Erin Deye</dc:creator>
  <cp:lastModifiedBy>Erin Deye</cp:lastModifiedBy>
  <cp:revision>81</cp:revision>
  <dcterms:created xsi:type="dcterms:W3CDTF">2014-11-12T17:55:40Z</dcterms:created>
  <dcterms:modified xsi:type="dcterms:W3CDTF">2014-12-04T15:24:36Z</dcterms:modified>
</cp:coreProperties>
</file>